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69" r:id="rId4"/>
    <p:sldId id="262" r:id="rId5"/>
    <p:sldId id="272" r:id="rId6"/>
    <p:sldId id="258" r:id="rId7"/>
    <p:sldId id="273" r:id="rId8"/>
    <p:sldId id="266" r:id="rId9"/>
    <p:sldId id="275" r:id="rId10"/>
    <p:sldId id="289" r:id="rId11"/>
    <p:sldId id="290" r:id="rId12"/>
    <p:sldId id="279" r:id="rId13"/>
    <p:sldId id="283" r:id="rId14"/>
    <p:sldId id="297" r:id="rId15"/>
    <p:sldId id="298" r:id="rId16"/>
    <p:sldId id="299" r:id="rId17"/>
    <p:sldId id="311" r:id="rId18"/>
    <p:sldId id="285" r:id="rId19"/>
    <p:sldId id="286" r:id="rId20"/>
    <p:sldId id="278" r:id="rId21"/>
    <p:sldId id="302" r:id="rId22"/>
    <p:sldId id="300" r:id="rId23"/>
    <p:sldId id="277" r:id="rId24"/>
    <p:sldId id="274" r:id="rId25"/>
    <p:sldId id="301" r:id="rId26"/>
    <p:sldId id="303" r:id="rId27"/>
    <p:sldId id="293" r:id="rId28"/>
    <p:sldId id="310" r:id="rId29"/>
    <p:sldId id="27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9C1E"/>
    <a:srgbClr val="810D15"/>
    <a:srgbClr val="21212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>
        <p:scale>
          <a:sx n="60" d="100"/>
          <a:sy n="60" d="100"/>
        </p:scale>
        <p:origin x="-1614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14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\Documents\PROJETO_ANILLOS\PPT%20ICVU%202015\excel%20para%20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 lang="es-CL" noProof="0"/>
            </a:pPr>
            <a:r>
              <a:rPr lang="es-CL" noProof="0" dirty="0"/>
              <a:t>Ranking ICVU por rango</a:t>
            </a:r>
            <a:r>
              <a:rPr lang="es-CL" baseline="0" noProof="0" dirty="0"/>
              <a:t> en relación al promedio</a:t>
            </a:r>
            <a:endParaRPr lang="es-CL" noProof="0" dirty="0"/>
          </a:p>
        </c:rich>
      </c:tx>
      <c:layout>
        <c:manualLayout>
          <c:xMode val="edge"/>
          <c:yMode val="edge"/>
          <c:x val="0.27338839184616109"/>
          <c:y val="3.562747271533600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'Ranking y rangos (gráficos)'!$E$1</c:f>
              <c:strCache>
                <c:ptCount val="1"/>
                <c:pt idx="0">
                  <c:v>ICVU</c:v>
                </c:pt>
              </c:strCache>
            </c:strRef>
          </c:tx>
          <c:dPt>
            <c:idx val="1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3"/>
            <c:spPr>
              <a:solidFill>
                <a:srgbClr val="FF0000"/>
              </a:solidFill>
            </c:spPr>
          </c:dPt>
          <c:dPt>
            <c:idx val="4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9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'Ranking y rangos (gráficos)'!$D$2:$D$95</c:f>
              <c:strCache>
                <c:ptCount val="94"/>
                <c:pt idx="0">
                  <c:v>Las Condes</c:v>
                </c:pt>
                <c:pt idx="1">
                  <c:v>Vitacura</c:v>
                </c:pt>
                <c:pt idx="2">
                  <c:v>Providencia</c:v>
                </c:pt>
                <c:pt idx="3">
                  <c:v>Lo Barnechea</c:v>
                </c:pt>
                <c:pt idx="4">
                  <c:v>La Reina</c:v>
                </c:pt>
                <c:pt idx="5">
                  <c:v>Ñuñoa</c:v>
                </c:pt>
                <c:pt idx="6">
                  <c:v>Puerto Varas</c:v>
                </c:pt>
                <c:pt idx="7">
                  <c:v>Castro</c:v>
                </c:pt>
                <c:pt idx="8">
                  <c:v>Punta Arenas</c:v>
                </c:pt>
                <c:pt idx="9">
                  <c:v>Concepción</c:v>
                </c:pt>
                <c:pt idx="10">
                  <c:v>Antofagasta</c:v>
                </c:pt>
                <c:pt idx="11">
                  <c:v>Maipú</c:v>
                </c:pt>
                <c:pt idx="12">
                  <c:v>Colina</c:v>
                </c:pt>
                <c:pt idx="13">
                  <c:v>Machalí</c:v>
                </c:pt>
                <c:pt idx="14">
                  <c:v>Copiapó</c:v>
                </c:pt>
                <c:pt idx="15">
                  <c:v>Talca</c:v>
                </c:pt>
                <c:pt idx="16">
                  <c:v>Villarrica</c:v>
                </c:pt>
                <c:pt idx="17">
                  <c:v>Quillota</c:v>
                </c:pt>
                <c:pt idx="18">
                  <c:v>La Serena</c:v>
                </c:pt>
                <c:pt idx="19">
                  <c:v>Viña del Mar</c:v>
                </c:pt>
                <c:pt idx="20">
                  <c:v>Tomé</c:v>
                </c:pt>
                <c:pt idx="21">
                  <c:v>Vallenar</c:v>
                </c:pt>
                <c:pt idx="22">
                  <c:v>Valdivia</c:v>
                </c:pt>
                <c:pt idx="23">
                  <c:v>Coihaique</c:v>
                </c:pt>
                <c:pt idx="24">
                  <c:v>Quilpué</c:v>
                </c:pt>
                <c:pt idx="25">
                  <c:v>Santiago</c:v>
                </c:pt>
                <c:pt idx="26">
                  <c:v>Talcahuano</c:v>
                </c:pt>
                <c:pt idx="27">
                  <c:v>Concón</c:v>
                </c:pt>
                <c:pt idx="28">
                  <c:v>Huechuraba</c:v>
                </c:pt>
                <c:pt idx="29">
                  <c:v>Puerto Montt</c:v>
                </c:pt>
                <c:pt idx="30">
                  <c:v>Rengo</c:v>
                </c:pt>
                <c:pt idx="31">
                  <c:v>Los Andes</c:v>
                </c:pt>
                <c:pt idx="32">
                  <c:v>Temuco</c:v>
                </c:pt>
                <c:pt idx="33">
                  <c:v>La Cisterna</c:v>
                </c:pt>
                <c:pt idx="34">
                  <c:v>San Fernando</c:v>
                </c:pt>
                <c:pt idx="35">
                  <c:v>Chillán</c:v>
                </c:pt>
                <c:pt idx="36">
                  <c:v>Osorno</c:v>
                </c:pt>
                <c:pt idx="37">
                  <c:v>Chiguayante</c:v>
                </c:pt>
                <c:pt idx="38">
                  <c:v>Villa Alemana</c:v>
                </c:pt>
                <c:pt idx="39">
                  <c:v>Coquimbo</c:v>
                </c:pt>
                <c:pt idx="40">
                  <c:v>Rancagua</c:v>
                </c:pt>
                <c:pt idx="41">
                  <c:v>San Pedro de la Paz</c:v>
                </c:pt>
                <c:pt idx="42">
                  <c:v>Coronel</c:v>
                </c:pt>
                <c:pt idx="43">
                  <c:v>Promedio</c:v>
                </c:pt>
                <c:pt idx="44">
                  <c:v>Angol</c:v>
                </c:pt>
                <c:pt idx="45">
                  <c:v>San Miguel</c:v>
                </c:pt>
                <c:pt idx="46">
                  <c:v>Lampa</c:v>
                </c:pt>
                <c:pt idx="47">
                  <c:v>Paine</c:v>
                </c:pt>
                <c:pt idx="48">
                  <c:v>Calera</c:v>
                </c:pt>
                <c:pt idx="49">
                  <c:v>La Florida</c:v>
                </c:pt>
                <c:pt idx="50">
                  <c:v>San Antonio</c:v>
                </c:pt>
                <c:pt idx="51">
                  <c:v>San Carlos</c:v>
                </c:pt>
                <c:pt idx="52">
                  <c:v>Quilicura</c:v>
                </c:pt>
                <c:pt idx="53">
                  <c:v>Penco</c:v>
                </c:pt>
                <c:pt idx="54">
                  <c:v>Curicó</c:v>
                </c:pt>
                <c:pt idx="55">
                  <c:v>San Felipe</c:v>
                </c:pt>
                <c:pt idx="56">
                  <c:v>Linares</c:v>
                </c:pt>
                <c:pt idx="57">
                  <c:v>Talagante</c:v>
                </c:pt>
                <c:pt idx="58">
                  <c:v>Estación Central</c:v>
                </c:pt>
                <c:pt idx="59">
                  <c:v>Pudahuel</c:v>
                </c:pt>
                <c:pt idx="60">
                  <c:v>Padre Hurtado</c:v>
                </c:pt>
                <c:pt idx="61">
                  <c:v>Valparaíso</c:v>
                </c:pt>
                <c:pt idx="62">
                  <c:v>Cerrillos</c:v>
                </c:pt>
                <c:pt idx="63">
                  <c:v>Los Angeles</c:v>
                </c:pt>
                <c:pt idx="64">
                  <c:v>Peñaflor</c:v>
                </c:pt>
                <c:pt idx="65">
                  <c:v>Calama</c:v>
                </c:pt>
                <c:pt idx="66">
                  <c:v>Peñalolén</c:v>
                </c:pt>
                <c:pt idx="67">
                  <c:v>Buin</c:v>
                </c:pt>
                <c:pt idx="68">
                  <c:v>Padre las Casas</c:v>
                </c:pt>
                <c:pt idx="69">
                  <c:v>Chillán Viejo</c:v>
                </c:pt>
                <c:pt idx="70">
                  <c:v>Hualpén</c:v>
                </c:pt>
                <c:pt idx="71">
                  <c:v>Melipilla</c:v>
                </c:pt>
                <c:pt idx="72">
                  <c:v>Arica</c:v>
                </c:pt>
                <c:pt idx="73">
                  <c:v>Ovalle</c:v>
                </c:pt>
                <c:pt idx="74">
                  <c:v>Macul</c:v>
                </c:pt>
                <c:pt idx="75">
                  <c:v>Recoleta</c:v>
                </c:pt>
                <c:pt idx="76">
                  <c:v>San Joaquín</c:v>
                </c:pt>
                <c:pt idx="77">
                  <c:v>Iquique</c:v>
                </c:pt>
                <c:pt idx="78">
                  <c:v>Lota</c:v>
                </c:pt>
                <c:pt idx="79">
                  <c:v>Puente Alto</c:v>
                </c:pt>
                <c:pt idx="80">
                  <c:v>Lo Espejo</c:v>
                </c:pt>
                <c:pt idx="81">
                  <c:v>San Bernardo</c:v>
                </c:pt>
                <c:pt idx="82">
                  <c:v>Lo Prado</c:v>
                </c:pt>
                <c:pt idx="83">
                  <c:v>Renca</c:v>
                </c:pt>
                <c:pt idx="84">
                  <c:v>Cerro Navia</c:v>
                </c:pt>
                <c:pt idx="85">
                  <c:v>Quinta Normal</c:v>
                </c:pt>
                <c:pt idx="86">
                  <c:v>El Bosque</c:v>
                </c:pt>
                <c:pt idx="87">
                  <c:v>Alto Hospicio</c:v>
                </c:pt>
                <c:pt idx="88">
                  <c:v>Independencia</c:v>
                </c:pt>
                <c:pt idx="89">
                  <c:v>Conchalí</c:v>
                </c:pt>
                <c:pt idx="90">
                  <c:v>La Granja</c:v>
                </c:pt>
                <c:pt idx="91">
                  <c:v>Pedro Aguirre Cerda</c:v>
                </c:pt>
                <c:pt idx="92">
                  <c:v>La Pintana</c:v>
                </c:pt>
                <c:pt idx="93">
                  <c:v>San Ramón</c:v>
                </c:pt>
              </c:strCache>
            </c:strRef>
          </c:cat>
          <c:val>
            <c:numRef>
              <c:f>'Ranking y rangos (gráficos)'!$E$2:$E$95</c:f>
              <c:numCache>
                <c:formatCode>0.0</c:formatCode>
                <c:ptCount val="94"/>
                <c:pt idx="0">
                  <c:v>75.760343102707608</c:v>
                </c:pt>
                <c:pt idx="1">
                  <c:v>74.838419548802563</c:v>
                </c:pt>
                <c:pt idx="2">
                  <c:v>74.564440952044606</c:v>
                </c:pt>
                <c:pt idx="3">
                  <c:v>67.269845462891141</c:v>
                </c:pt>
                <c:pt idx="4">
                  <c:v>66.175672809591902</c:v>
                </c:pt>
                <c:pt idx="5">
                  <c:v>58.099693407367518</c:v>
                </c:pt>
                <c:pt idx="6">
                  <c:v>58.007857350890099</c:v>
                </c:pt>
                <c:pt idx="7">
                  <c:v>56.989787006499</c:v>
                </c:pt>
                <c:pt idx="8">
                  <c:v>56.601815272978129</c:v>
                </c:pt>
                <c:pt idx="9">
                  <c:v>54.18047482590903</c:v>
                </c:pt>
                <c:pt idx="10">
                  <c:v>53.734649688114267</c:v>
                </c:pt>
                <c:pt idx="11">
                  <c:v>53.510302474261955</c:v>
                </c:pt>
                <c:pt idx="12">
                  <c:v>53.505868185863037</c:v>
                </c:pt>
                <c:pt idx="13">
                  <c:v>53.47105936105585</c:v>
                </c:pt>
                <c:pt idx="14">
                  <c:v>53.383785611213277</c:v>
                </c:pt>
                <c:pt idx="15">
                  <c:v>52.803698133332595</c:v>
                </c:pt>
                <c:pt idx="16">
                  <c:v>52.741693660873615</c:v>
                </c:pt>
                <c:pt idx="17">
                  <c:v>52.673619707715297</c:v>
                </c:pt>
                <c:pt idx="18">
                  <c:v>52.082677183119145</c:v>
                </c:pt>
                <c:pt idx="19">
                  <c:v>51.811143839920049</c:v>
                </c:pt>
                <c:pt idx="20">
                  <c:v>51.719445647559766</c:v>
                </c:pt>
                <c:pt idx="21">
                  <c:v>51.605152811880892</c:v>
                </c:pt>
                <c:pt idx="22">
                  <c:v>51.562802377431112</c:v>
                </c:pt>
                <c:pt idx="23">
                  <c:v>51.314940178352771</c:v>
                </c:pt>
                <c:pt idx="24">
                  <c:v>51.24076005042825</c:v>
                </c:pt>
                <c:pt idx="25">
                  <c:v>51.038277625910567</c:v>
                </c:pt>
                <c:pt idx="26">
                  <c:v>50.968197525968542</c:v>
                </c:pt>
                <c:pt idx="27">
                  <c:v>50.928499080778479</c:v>
                </c:pt>
                <c:pt idx="28">
                  <c:v>50.895020588028729</c:v>
                </c:pt>
                <c:pt idx="29">
                  <c:v>50.760807037369823</c:v>
                </c:pt>
                <c:pt idx="30">
                  <c:v>50.485356526331927</c:v>
                </c:pt>
                <c:pt idx="31">
                  <c:v>49.972523917745328</c:v>
                </c:pt>
                <c:pt idx="32">
                  <c:v>49.924631712854072</c:v>
                </c:pt>
                <c:pt idx="33">
                  <c:v>49.862564844904306</c:v>
                </c:pt>
                <c:pt idx="34">
                  <c:v>49.646282244932962</c:v>
                </c:pt>
                <c:pt idx="35">
                  <c:v>49.012685664939802</c:v>
                </c:pt>
                <c:pt idx="36">
                  <c:v>48.937122080230701</c:v>
                </c:pt>
                <c:pt idx="37">
                  <c:v>48.770607524307515</c:v>
                </c:pt>
                <c:pt idx="38">
                  <c:v>48.652307738993102</c:v>
                </c:pt>
                <c:pt idx="39">
                  <c:v>48.165252201334987</c:v>
                </c:pt>
                <c:pt idx="40">
                  <c:v>48.058229397050475</c:v>
                </c:pt>
                <c:pt idx="41">
                  <c:v>47.910236415022894</c:v>
                </c:pt>
                <c:pt idx="42">
                  <c:v>47.79639401021101</c:v>
                </c:pt>
                <c:pt idx="43">
                  <c:v>47.791341948360262</c:v>
                </c:pt>
                <c:pt idx="44">
                  <c:v>47.609308016531358</c:v>
                </c:pt>
                <c:pt idx="45">
                  <c:v>47.446627454585837</c:v>
                </c:pt>
                <c:pt idx="46">
                  <c:v>47.370793745689447</c:v>
                </c:pt>
                <c:pt idx="47">
                  <c:v>47.323044988840635</c:v>
                </c:pt>
                <c:pt idx="48">
                  <c:v>47.197689696751041</c:v>
                </c:pt>
                <c:pt idx="49">
                  <c:v>47.134213405071762</c:v>
                </c:pt>
                <c:pt idx="50">
                  <c:v>46.921633394231996</c:v>
                </c:pt>
                <c:pt idx="51">
                  <c:v>46.843270716573173</c:v>
                </c:pt>
                <c:pt idx="52">
                  <c:v>46.77059517251665</c:v>
                </c:pt>
                <c:pt idx="53">
                  <c:v>46.376483830224316</c:v>
                </c:pt>
                <c:pt idx="54">
                  <c:v>46.278644968823578</c:v>
                </c:pt>
                <c:pt idx="55">
                  <c:v>46.233391300863452</c:v>
                </c:pt>
                <c:pt idx="56">
                  <c:v>46.225787697999159</c:v>
                </c:pt>
                <c:pt idx="57">
                  <c:v>46.033587782609395</c:v>
                </c:pt>
                <c:pt idx="58">
                  <c:v>45.872269095943814</c:v>
                </c:pt>
                <c:pt idx="59">
                  <c:v>45.848088305802335</c:v>
                </c:pt>
                <c:pt idx="60">
                  <c:v>45.608153958087549</c:v>
                </c:pt>
                <c:pt idx="61">
                  <c:v>45.523151189926473</c:v>
                </c:pt>
                <c:pt idx="62">
                  <c:v>45.302253316762496</c:v>
                </c:pt>
                <c:pt idx="63">
                  <c:v>45.198189379975268</c:v>
                </c:pt>
                <c:pt idx="64">
                  <c:v>44.89464797604272</c:v>
                </c:pt>
                <c:pt idx="65">
                  <c:v>44.473383186835228</c:v>
                </c:pt>
                <c:pt idx="66">
                  <c:v>44.189733940357257</c:v>
                </c:pt>
                <c:pt idx="67">
                  <c:v>43.723038828709896</c:v>
                </c:pt>
                <c:pt idx="68">
                  <c:v>43.640619758407198</c:v>
                </c:pt>
                <c:pt idx="69">
                  <c:v>43.618812312460463</c:v>
                </c:pt>
                <c:pt idx="70">
                  <c:v>43.47336846421608</c:v>
                </c:pt>
                <c:pt idx="71">
                  <c:v>42.791936226300855</c:v>
                </c:pt>
                <c:pt idx="72">
                  <c:v>42.422121984230849</c:v>
                </c:pt>
                <c:pt idx="73">
                  <c:v>42.399917993603246</c:v>
                </c:pt>
                <c:pt idx="74">
                  <c:v>41.850544216843367</c:v>
                </c:pt>
                <c:pt idx="75">
                  <c:v>41.715011961778671</c:v>
                </c:pt>
                <c:pt idx="76">
                  <c:v>41.338129327953332</c:v>
                </c:pt>
                <c:pt idx="77">
                  <c:v>41.337655784617816</c:v>
                </c:pt>
                <c:pt idx="78">
                  <c:v>41.020938162962715</c:v>
                </c:pt>
                <c:pt idx="79">
                  <c:v>40.585549478435667</c:v>
                </c:pt>
                <c:pt idx="80">
                  <c:v>40.090910435245249</c:v>
                </c:pt>
                <c:pt idx="81">
                  <c:v>38.873542133022617</c:v>
                </c:pt>
                <c:pt idx="82">
                  <c:v>38.797186839102707</c:v>
                </c:pt>
                <c:pt idx="83">
                  <c:v>38.293143526605178</c:v>
                </c:pt>
                <c:pt idx="84">
                  <c:v>37.490261213534666</c:v>
                </c:pt>
                <c:pt idx="85">
                  <c:v>36.530100193427181</c:v>
                </c:pt>
                <c:pt idx="86">
                  <c:v>35.223820068782317</c:v>
                </c:pt>
                <c:pt idx="87">
                  <c:v>34.903851806241384</c:v>
                </c:pt>
                <c:pt idx="88">
                  <c:v>34.736773207670126</c:v>
                </c:pt>
                <c:pt idx="89">
                  <c:v>34.012224274874711</c:v>
                </c:pt>
                <c:pt idx="90">
                  <c:v>33.84249408529854</c:v>
                </c:pt>
                <c:pt idx="91">
                  <c:v>33.477668261735047</c:v>
                </c:pt>
                <c:pt idx="92">
                  <c:v>32.402045936033403</c:v>
                </c:pt>
                <c:pt idx="93">
                  <c:v>31.125642536714921</c:v>
                </c:pt>
              </c:numCache>
            </c:numRef>
          </c:val>
        </c:ser>
        <c:dLbls/>
        <c:axId val="92383104"/>
        <c:axId val="92384640"/>
      </c:barChart>
      <c:catAx>
        <c:axId val="92383104"/>
        <c:scaling>
          <c:orientation val="minMax"/>
        </c:scaling>
        <c:axPos val="b"/>
        <c:numFmt formatCode="General" sourceLinked="0"/>
        <c:tickLblPos val="nextTo"/>
        <c:crossAx val="92384640"/>
        <c:crosses val="autoZero"/>
        <c:auto val="1"/>
        <c:lblAlgn val="ctr"/>
        <c:lblOffset val="100"/>
      </c:catAx>
      <c:valAx>
        <c:axId val="92384640"/>
        <c:scaling>
          <c:orientation val="minMax"/>
        </c:scaling>
        <c:axPos val="l"/>
        <c:majorGridlines/>
        <c:numFmt formatCode="0.0" sourceLinked="1"/>
        <c:tickLblPos val="nextTo"/>
        <c:crossAx val="92383104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/>
              <a:t>ICVU Áreas Metropolitanas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'Ranking A.Metrop.'!$B$2:$B$12</c:f>
              <c:strCache>
                <c:ptCount val="11"/>
                <c:pt idx="0">
                  <c:v>Antofagasta</c:v>
                </c:pt>
                <c:pt idx="1">
                  <c:v>Puerto Montt - Puerto Varas</c:v>
                </c:pt>
                <c:pt idx="2">
                  <c:v>Coquimbo - La Serena</c:v>
                </c:pt>
                <c:pt idx="3">
                  <c:v>Gran Valparaíso</c:v>
                </c:pt>
                <c:pt idx="4">
                  <c:v>Gran Concepción</c:v>
                </c:pt>
                <c:pt idx="5">
                  <c:v>Rancagua - Machalí</c:v>
                </c:pt>
                <c:pt idx="6">
                  <c:v>Temuco - Padre las Casas</c:v>
                </c:pt>
                <c:pt idx="7">
                  <c:v>Chillán - Chillán Viejo</c:v>
                </c:pt>
                <c:pt idx="8">
                  <c:v>Promedio</c:v>
                </c:pt>
                <c:pt idx="9">
                  <c:v>Gran Santiago ampliado</c:v>
                </c:pt>
                <c:pt idx="10">
                  <c:v>Iquique - Alto Hospicio</c:v>
                </c:pt>
              </c:strCache>
            </c:strRef>
          </c:cat>
          <c:val>
            <c:numRef>
              <c:f>'Ranking A.Metrop.'!$I$2:$I$12</c:f>
              <c:numCache>
                <c:formatCode>0.0</c:formatCode>
                <c:ptCount val="11"/>
                <c:pt idx="0">
                  <c:v>53.999017731700803</c:v>
                </c:pt>
                <c:pt idx="1">
                  <c:v>51.942416143923715</c:v>
                </c:pt>
                <c:pt idx="2">
                  <c:v>50.019943926870063</c:v>
                </c:pt>
                <c:pt idx="3">
                  <c:v>49.293901348377972</c:v>
                </c:pt>
                <c:pt idx="4">
                  <c:v>49.204081327507637</c:v>
                </c:pt>
                <c:pt idx="5">
                  <c:v>49.089184141969</c:v>
                </c:pt>
                <c:pt idx="6">
                  <c:v>48.55826869013314</c:v>
                </c:pt>
                <c:pt idx="7">
                  <c:v>48.160238608690648</c:v>
                </c:pt>
                <c:pt idx="8">
                  <c:v>47.703787307056515</c:v>
                </c:pt>
                <c:pt idx="9">
                  <c:v>46.857712412639586</c:v>
                </c:pt>
                <c:pt idx="10">
                  <c:v>39.336090244169057</c:v>
                </c:pt>
              </c:numCache>
            </c:numRef>
          </c:val>
        </c:ser>
        <c:dLbls/>
        <c:axId val="101257600"/>
        <c:axId val="101259136"/>
      </c:barChart>
      <c:catAx>
        <c:axId val="101257600"/>
        <c:scaling>
          <c:orientation val="minMax"/>
        </c:scaling>
        <c:axPos val="b"/>
        <c:numFmt formatCode="General" sourceLinked="0"/>
        <c:tickLblPos val="nextTo"/>
        <c:crossAx val="101259136"/>
        <c:crosses val="autoZero"/>
        <c:auto val="1"/>
        <c:lblAlgn val="ctr"/>
        <c:lblOffset val="100"/>
      </c:catAx>
      <c:valAx>
        <c:axId val="101259136"/>
        <c:scaling>
          <c:orientation val="minMax"/>
        </c:scaling>
        <c:axPos val="l"/>
        <c:majorGridlines/>
        <c:numFmt formatCode="0.0" sourceLinked="1"/>
        <c:tickLblPos val="nextTo"/>
        <c:crossAx val="101257600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style val="3"/>
  <c:chart>
    <c:title>
      <c:tx>
        <c:rich>
          <a:bodyPr/>
          <a:lstStyle/>
          <a:p>
            <a:pPr>
              <a:defRPr/>
            </a:pPr>
            <a:r>
              <a:rPr lang="es-CL"/>
              <a:t>Comparación variabilidad</a:t>
            </a:r>
            <a:r>
              <a:rPr lang="es-CL" baseline="0"/>
              <a:t> por dimensión ICVU 2014 - 2015 (Áreas Metropolitanas)</a:t>
            </a:r>
            <a:endParaRPr lang="es-CL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'Variabilidad AM (Gráfico)'!$B$15</c:f>
              <c:strCache>
                <c:ptCount val="1"/>
                <c:pt idx="0">
                  <c:v>Variabilidad 2014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3"/>
              <c:layout>
                <c:manualLayout>
                  <c:x val="-2.1477666862446012E-3"/>
                  <c:y val="-2.4968789013732902E-2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'Variabilidad AM (Gráfico)'!$C$14:$I$14</c:f>
              <c:strCache>
                <c:ptCount val="7"/>
                <c:pt idx="0">
                  <c:v>ICVU</c:v>
                </c:pt>
                <c:pt idx="1">
                  <c:v>Condición Laboral</c:v>
                </c:pt>
                <c:pt idx="2">
                  <c:v>Ambiente de Negocios</c:v>
                </c:pt>
                <c:pt idx="3">
                  <c:v>Condiciones Socio-Culturales</c:v>
                </c:pt>
                <c:pt idx="4">
                  <c:v>Conectividad y Movilidad</c:v>
                </c:pt>
                <c:pt idx="5">
                  <c:v>Salud y Medio-Ambiente</c:v>
                </c:pt>
                <c:pt idx="6">
                  <c:v>Vivienda y Entorno</c:v>
                </c:pt>
              </c:strCache>
            </c:strRef>
          </c:cat>
          <c:val>
            <c:numRef>
              <c:f>'Variabilidad AM (Gráfico)'!$C$15:$I$15</c:f>
              <c:numCache>
                <c:formatCode>0.0</c:formatCode>
                <c:ptCount val="7"/>
                <c:pt idx="0">
                  <c:v>6.2854380268004908</c:v>
                </c:pt>
                <c:pt idx="1">
                  <c:v>21.03371713648826</c:v>
                </c:pt>
                <c:pt idx="2">
                  <c:v>14.60750771901532</c:v>
                </c:pt>
                <c:pt idx="3">
                  <c:v>17.506637723854531</c:v>
                </c:pt>
                <c:pt idx="4">
                  <c:v>17.025137798925304</c:v>
                </c:pt>
                <c:pt idx="5">
                  <c:v>10.585164891484922</c:v>
                </c:pt>
                <c:pt idx="6">
                  <c:v>15.37462902861752</c:v>
                </c:pt>
              </c:numCache>
            </c:numRef>
          </c:val>
        </c:ser>
        <c:ser>
          <c:idx val="1"/>
          <c:order val="1"/>
          <c:tx>
            <c:strRef>
              <c:f>'Variabilidad AM (Gráfico)'!$B$16</c:f>
              <c:strCache>
                <c:ptCount val="1"/>
                <c:pt idx="0">
                  <c:v>Variabilidad 2015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'Variabilidad AM (Gráfico)'!$C$14:$I$14</c:f>
              <c:strCache>
                <c:ptCount val="7"/>
                <c:pt idx="0">
                  <c:v>ICVU</c:v>
                </c:pt>
                <c:pt idx="1">
                  <c:v>Condición Laboral</c:v>
                </c:pt>
                <c:pt idx="2">
                  <c:v>Ambiente de Negocios</c:v>
                </c:pt>
                <c:pt idx="3">
                  <c:v>Condiciones Socio-Culturales</c:v>
                </c:pt>
                <c:pt idx="4">
                  <c:v>Conectividad y Movilidad</c:v>
                </c:pt>
                <c:pt idx="5">
                  <c:v>Salud y Medio-Ambiente</c:v>
                </c:pt>
                <c:pt idx="6">
                  <c:v>Vivienda y Entorno</c:v>
                </c:pt>
              </c:strCache>
            </c:strRef>
          </c:cat>
          <c:val>
            <c:numRef>
              <c:f>'Variabilidad AM (Gráfico)'!$C$16:$I$16</c:f>
              <c:numCache>
                <c:formatCode>0.0</c:formatCode>
                <c:ptCount val="7"/>
                <c:pt idx="0">
                  <c:v>7.8860777008001062</c:v>
                </c:pt>
                <c:pt idx="1">
                  <c:v>11.91489746016544</c:v>
                </c:pt>
                <c:pt idx="2">
                  <c:v>10.260532003745922</c:v>
                </c:pt>
                <c:pt idx="3">
                  <c:v>17.067902184746028</c:v>
                </c:pt>
                <c:pt idx="4">
                  <c:v>18.376872187445301</c:v>
                </c:pt>
                <c:pt idx="5">
                  <c:v>9.6878804129361509</c:v>
                </c:pt>
                <c:pt idx="6">
                  <c:v>16.265727203949702</c:v>
                </c:pt>
              </c:numCache>
            </c:numRef>
          </c:val>
        </c:ser>
        <c:dLbls/>
        <c:gapWidth val="146"/>
        <c:overlap val="30"/>
        <c:axId val="157260416"/>
        <c:axId val="156971008"/>
      </c:barChart>
      <c:catAx>
        <c:axId val="1572604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56971008"/>
        <c:crosses val="autoZero"/>
        <c:auto val="1"/>
        <c:lblAlgn val="ctr"/>
        <c:lblOffset val="100"/>
      </c:catAx>
      <c:valAx>
        <c:axId val="156971008"/>
        <c:scaling>
          <c:orientation val="minMax"/>
        </c:scaling>
        <c:axPos val="l"/>
        <c:majorGridlines/>
        <c:numFmt formatCode="0.0" sourceLinked="1"/>
        <c:tickLblPos val="nextTo"/>
        <c:crossAx val="157260416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 dirty="0"/>
              <a:t>ICVU todas </a:t>
            </a:r>
            <a:r>
              <a:rPr lang="es-CL" dirty="0" smtClean="0"/>
              <a:t>las </a:t>
            </a:r>
            <a:r>
              <a:rPr lang="es-CL" dirty="0"/>
              <a:t>comunas, ordenadas por población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rendline>
            <c:spPr>
              <a:ln w="38100"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  <c:dispRSqr val="1"/>
            <c:trendlineLbl>
              <c:layout>
                <c:manualLayout>
                  <c:x val="-0.19468400419116402"/>
                  <c:y val="-3.567810976003491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es-CL"/>
                </a:p>
              </c:txPr>
            </c:trendlineLbl>
          </c:trendline>
          <c:cat>
            <c:strRef>
              <c:f>'Todas  población (Gráfico)'!$C$2:$C$94</c:f>
              <c:strCache>
                <c:ptCount val="93"/>
                <c:pt idx="0">
                  <c:v>Puente Alto</c:v>
                </c:pt>
                <c:pt idx="1">
                  <c:v>Maipú</c:v>
                </c:pt>
                <c:pt idx="2">
                  <c:v>La Florida</c:v>
                </c:pt>
                <c:pt idx="3">
                  <c:v>Antofagasta</c:v>
                </c:pt>
                <c:pt idx="4">
                  <c:v>Santiago</c:v>
                </c:pt>
                <c:pt idx="5">
                  <c:v>Viña del Mar</c:v>
                </c:pt>
                <c:pt idx="6">
                  <c:v>San Bernardo</c:v>
                </c:pt>
                <c:pt idx="7">
                  <c:v>Valparaíso</c:v>
                </c:pt>
                <c:pt idx="8">
                  <c:v>Temuco</c:v>
                </c:pt>
                <c:pt idx="9">
                  <c:v>Las Condes</c:v>
                </c:pt>
                <c:pt idx="10">
                  <c:v>Puerto Montt</c:v>
                </c:pt>
                <c:pt idx="11">
                  <c:v>Peñalolén</c:v>
                </c:pt>
                <c:pt idx="12">
                  <c:v>Arica</c:v>
                </c:pt>
                <c:pt idx="13">
                  <c:v>Rancagua</c:v>
                </c:pt>
                <c:pt idx="14">
                  <c:v>Talca</c:v>
                </c:pt>
                <c:pt idx="15">
                  <c:v>Pudahuel</c:v>
                </c:pt>
                <c:pt idx="16">
                  <c:v>Coquimbo</c:v>
                </c:pt>
                <c:pt idx="17">
                  <c:v>Concepción</c:v>
                </c:pt>
                <c:pt idx="18">
                  <c:v>Ñuñoa</c:v>
                </c:pt>
                <c:pt idx="19">
                  <c:v>La Serena</c:v>
                </c:pt>
                <c:pt idx="20">
                  <c:v>La Pintana</c:v>
                </c:pt>
                <c:pt idx="21">
                  <c:v>Quilicura</c:v>
                </c:pt>
                <c:pt idx="22">
                  <c:v>Iquique</c:v>
                </c:pt>
                <c:pt idx="23">
                  <c:v>Los Angeles</c:v>
                </c:pt>
                <c:pt idx="24">
                  <c:v>El Bosque</c:v>
                </c:pt>
                <c:pt idx="25">
                  <c:v>Chillán</c:v>
                </c:pt>
                <c:pt idx="26">
                  <c:v>Talcahuano</c:v>
                </c:pt>
                <c:pt idx="27">
                  <c:v>Calama</c:v>
                </c:pt>
                <c:pt idx="28">
                  <c:v>Copiapó</c:v>
                </c:pt>
                <c:pt idx="29">
                  <c:v>Recoleta</c:v>
                </c:pt>
                <c:pt idx="30">
                  <c:v>Quilpué</c:v>
                </c:pt>
                <c:pt idx="31">
                  <c:v>Valdivia</c:v>
                </c:pt>
                <c:pt idx="32">
                  <c:v>Cerro Navia</c:v>
                </c:pt>
                <c:pt idx="33">
                  <c:v>Osorno</c:v>
                </c:pt>
                <c:pt idx="34">
                  <c:v>Renca</c:v>
                </c:pt>
                <c:pt idx="35">
                  <c:v>Providencia</c:v>
                </c:pt>
                <c:pt idx="36">
                  <c:v>Estación Central</c:v>
                </c:pt>
                <c:pt idx="37">
                  <c:v>Curicó</c:v>
                </c:pt>
                <c:pt idx="38">
                  <c:v>La Granja</c:v>
                </c:pt>
                <c:pt idx="39">
                  <c:v>Conchalí</c:v>
                </c:pt>
                <c:pt idx="40">
                  <c:v>Villa Alemana</c:v>
                </c:pt>
                <c:pt idx="41">
                  <c:v>San Pedro de la Paz</c:v>
                </c:pt>
                <c:pt idx="42">
                  <c:v>Punta Arenas</c:v>
                </c:pt>
                <c:pt idx="43">
                  <c:v>Macul</c:v>
                </c:pt>
                <c:pt idx="44">
                  <c:v>Pedro Aguirre Cerda</c:v>
                </c:pt>
                <c:pt idx="45">
                  <c:v>Colina</c:v>
                </c:pt>
                <c:pt idx="46">
                  <c:v>Ovalle</c:v>
                </c:pt>
                <c:pt idx="47">
                  <c:v>Lo Espejo</c:v>
                </c:pt>
                <c:pt idx="48">
                  <c:v>Melipilla</c:v>
                </c:pt>
                <c:pt idx="49">
                  <c:v>Coronel</c:v>
                </c:pt>
                <c:pt idx="50">
                  <c:v>Quinta Normal</c:v>
                </c:pt>
                <c:pt idx="51">
                  <c:v>Lo Prado</c:v>
                </c:pt>
                <c:pt idx="52">
                  <c:v>Alto Hospicio</c:v>
                </c:pt>
                <c:pt idx="53">
                  <c:v>San Miguel</c:v>
                </c:pt>
                <c:pt idx="54">
                  <c:v>Hualpén</c:v>
                </c:pt>
                <c:pt idx="55">
                  <c:v>San Joaquín</c:v>
                </c:pt>
                <c:pt idx="56">
                  <c:v>Lo Barnechea</c:v>
                </c:pt>
                <c:pt idx="57">
                  <c:v>La Reina</c:v>
                </c:pt>
                <c:pt idx="58">
                  <c:v>San Ramón</c:v>
                </c:pt>
                <c:pt idx="59">
                  <c:v>Chiguayante</c:v>
                </c:pt>
                <c:pt idx="60">
                  <c:v>San Antonio</c:v>
                </c:pt>
                <c:pt idx="61">
                  <c:v>Huechuraba</c:v>
                </c:pt>
                <c:pt idx="62">
                  <c:v>Quillota</c:v>
                </c:pt>
                <c:pt idx="63">
                  <c:v>La Cisterna</c:v>
                </c:pt>
                <c:pt idx="64">
                  <c:v>Linares</c:v>
                </c:pt>
                <c:pt idx="65">
                  <c:v>Peñaflor</c:v>
                </c:pt>
                <c:pt idx="66">
                  <c:v>Vitacura</c:v>
                </c:pt>
                <c:pt idx="67">
                  <c:v>Lampa</c:v>
                </c:pt>
                <c:pt idx="68">
                  <c:v>Padre las Casas</c:v>
                </c:pt>
                <c:pt idx="69">
                  <c:v>Cerrillos</c:v>
                </c:pt>
                <c:pt idx="70">
                  <c:v>Buin</c:v>
                </c:pt>
                <c:pt idx="71">
                  <c:v>Independencia</c:v>
                </c:pt>
                <c:pt idx="72">
                  <c:v>San Felipe</c:v>
                </c:pt>
                <c:pt idx="73">
                  <c:v>San Fernando</c:v>
                </c:pt>
                <c:pt idx="74">
                  <c:v>Talagante</c:v>
                </c:pt>
                <c:pt idx="75">
                  <c:v>Los Andes</c:v>
                </c:pt>
                <c:pt idx="76">
                  <c:v>Paine</c:v>
                </c:pt>
                <c:pt idx="77">
                  <c:v>Rengo</c:v>
                </c:pt>
                <c:pt idx="78">
                  <c:v>Coihaique</c:v>
                </c:pt>
                <c:pt idx="79">
                  <c:v>Padre Hurtado</c:v>
                </c:pt>
                <c:pt idx="80">
                  <c:v>Tomé</c:v>
                </c:pt>
                <c:pt idx="81">
                  <c:v>Angol</c:v>
                </c:pt>
                <c:pt idx="82">
                  <c:v>Calera</c:v>
                </c:pt>
                <c:pt idx="83">
                  <c:v>Villarrica</c:v>
                </c:pt>
                <c:pt idx="84">
                  <c:v>Vallenar</c:v>
                </c:pt>
                <c:pt idx="85">
                  <c:v>San Carlos</c:v>
                </c:pt>
                <c:pt idx="86">
                  <c:v>Machalí</c:v>
                </c:pt>
                <c:pt idx="87">
                  <c:v>Penco</c:v>
                </c:pt>
                <c:pt idx="88">
                  <c:v>Concón</c:v>
                </c:pt>
                <c:pt idx="89">
                  <c:v>Castro</c:v>
                </c:pt>
                <c:pt idx="90">
                  <c:v>Lota</c:v>
                </c:pt>
                <c:pt idx="91">
                  <c:v>Puerto Varas</c:v>
                </c:pt>
                <c:pt idx="92">
                  <c:v>Chillán Viejo</c:v>
                </c:pt>
              </c:strCache>
            </c:strRef>
          </c:cat>
          <c:val>
            <c:numRef>
              <c:f>'Todas  población (Gráfico)'!$D$2:$D$94</c:f>
              <c:numCache>
                <c:formatCode>General</c:formatCode>
                <c:ptCount val="93"/>
                <c:pt idx="0">
                  <c:v>40.585549478435667</c:v>
                </c:pt>
                <c:pt idx="1">
                  <c:v>53.510302474261955</c:v>
                </c:pt>
                <c:pt idx="2">
                  <c:v>47.134213405071762</c:v>
                </c:pt>
                <c:pt idx="3">
                  <c:v>53.734649688114267</c:v>
                </c:pt>
                <c:pt idx="4">
                  <c:v>51.038277625910567</c:v>
                </c:pt>
                <c:pt idx="5">
                  <c:v>51.811143839920049</c:v>
                </c:pt>
                <c:pt idx="6">
                  <c:v>38.873542133022617</c:v>
                </c:pt>
                <c:pt idx="7">
                  <c:v>45.523151189926473</c:v>
                </c:pt>
                <c:pt idx="8">
                  <c:v>49.924631712854072</c:v>
                </c:pt>
                <c:pt idx="9">
                  <c:v>75.760343102707608</c:v>
                </c:pt>
                <c:pt idx="10">
                  <c:v>50.760807037369823</c:v>
                </c:pt>
                <c:pt idx="11">
                  <c:v>44.189733940357257</c:v>
                </c:pt>
                <c:pt idx="12">
                  <c:v>42.422121984230849</c:v>
                </c:pt>
                <c:pt idx="13">
                  <c:v>48.058229397050475</c:v>
                </c:pt>
                <c:pt idx="14">
                  <c:v>52.803698133332595</c:v>
                </c:pt>
                <c:pt idx="15">
                  <c:v>45.848088305802335</c:v>
                </c:pt>
                <c:pt idx="16">
                  <c:v>48.165252201334987</c:v>
                </c:pt>
                <c:pt idx="17">
                  <c:v>54.18047482590903</c:v>
                </c:pt>
                <c:pt idx="18">
                  <c:v>58.099693407367518</c:v>
                </c:pt>
                <c:pt idx="19">
                  <c:v>52.082677183119145</c:v>
                </c:pt>
                <c:pt idx="20">
                  <c:v>32.402045936033403</c:v>
                </c:pt>
                <c:pt idx="21">
                  <c:v>46.77059517251665</c:v>
                </c:pt>
                <c:pt idx="22">
                  <c:v>41.337655784617816</c:v>
                </c:pt>
                <c:pt idx="23">
                  <c:v>45.198189379975268</c:v>
                </c:pt>
                <c:pt idx="24">
                  <c:v>35.223820068782317</c:v>
                </c:pt>
                <c:pt idx="25">
                  <c:v>49.012685664939802</c:v>
                </c:pt>
                <c:pt idx="26">
                  <c:v>50.968197525968542</c:v>
                </c:pt>
                <c:pt idx="27">
                  <c:v>44.473383186835228</c:v>
                </c:pt>
                <c:pt idx="28">
                  <c:v>53.383785611213277</c:v>
                </c:pt>
                <c:pt idx="29">
                  <c:v>41.715011961778671</c:v>
                </c:pt>
                <c:pt idx="30">
                  <c:v>51.24076005042825</c:v>
                </c:pt>
                <c:pt idx="31">
                  <c:v>51.562802377431112</c:v>
                </c:pt>
                <c:pt idx="32">
                  <c:v>37.490261213534666</c:v>
                </c:pt>
                <c:pt idx="33">
                  <c:v>48.937122080230701</c:v>
                </c:pt>
                <c:pt idx="34">
                  <c:v>38.293143526605178</c:v>
                </c:pt>
                <c:pt idx="35">
                  <c:v>74.564440952044606</c:v>
                </c:pt>
                <c:pt idx="36">
                  <c:v>45.872269095943814</c:v>
                </c:pt>
                <c:pt idx="37">
                  <c:v>46.278644968823578</c:v>
                </c:pt>
                <c:pt idx="38">
                  <c:v>33.84249408529854</c:v>
                </c:pt>
                <c:pt idx="39">
                  <c:v>34.012224274874711</c:v>
                </c:pt>
                <c:pt idx="40">
                  <c:v>48.652307738993102</c:v>
                </c:pt>
                <c:pt idx="41">
                  <c:v>47.910236415022894</c:v>
                </c:pt>
                <c:pt idx="42">
                  <c:v>56.601815272978129</c:v>
                </c:pt>
                <c:pt idx="43">
                  <c:v>41.850544216843367</c:v>
                </c:pt>
                <c:pt idx="44">
                  <c:v>33.477668261735047</c:v>
                </c:pt>
                <c:pt idx="45">
                  <c:v>53.505868185863037</c:v>
                </c:pt>
                <c:pt idx="46">
                  <c:v>42.399917993603246</c:v>
                </c:pt>
                <c:pt idx="47">
                  <c:v>40.090910435245249</c:v>
                </c:pt>
                <c:pt idx="48">
                  <c:v>42.791936226300855</c:v>
                </c:pt>
                <c:pt idx="49">
                  <c:v>47.79639401021101</c:v>
                </c:pt>
                <c:pt idx="50">
                  <c:v>36.530100193427181</c:v>
                </c:pt>
                <c:pt idx="51">
                  <c:v>38.797186839102707</c:v>
                </c:pt>
                <c:pt idx="52">
                  <c:v>34.903851806241384</c:v>
                </c:pt>
                <c:pt idx="53">
                  <c:v>47.446627454585837</c:v>
                </c:pt>
                <c:pt idx="54">
                  <c:v>43.47336846421608</c:v>
                </c:pt>
                <c:pt idx="55">
                  <c:v>41.338129327953332</c:v>
                </c:pt>
                <c:pt idx="56">
                  <c:v>67.269845462891141</c:v>
                </c:pt>
                <c:pt idx="57">
                  <c:v>66.175672809591902</c:v>
                </c:pt>
                <c:pt idx="58">
                  <c:v>31.125642536714921</c:v>
                </c:pt>
                <c:pt idx="59">
                  <c:v>48.770607524307515</c:v>
                </c:pt>
                <c:pt idx="60">
                  <c:v>46.921633394231996</c:v>
                </c:pt>
                <c:pt idx="61">
                  <c:v>50.895020588028729</c:v>
                </c:pt>
                <c:pt idx="62">
                  <c:v>52.673619707715297</c:v>
                </c:pt>
                <c:pt idx="63">
                  <c:v>49.862564844904306</c:v>
                </c:pt>
                <c:pt idx="64">
                  <c:v>46.225787697999159</c:v>
                </c:pt>
                <c:pt idx="65">
                  <c:v>44.89464797604272</c:v>
                </c:pt>
                <c:pt idx="66">
                  <c:v>74.838419548802563</c:v>
                </c:pt>
                <c:pt idx="67">
                  <c:v>47.370793745689447</c:v>
                </c:pt>
                <c:pt idx="68">
                  <c:v>43.640619758407198</c:v>
                </c:pt>
                <c:pt idx="69">
                  <c:v>45.302253316762496</c:v>
                </c:pt>
                <c:pt idx="70">
                  <c:v>43.723038828709896</c:v>
                </c:pt>
                <c:pt idx="71">
                  <c:v>34.736773207670126</c:v>
                </c:pt>
                <c:pt idx="72">
                  <c:v>46.233391300863452</c:v>
                </c:pt>
                <c:pt idx="73">
                  <c:v>49.646282244932962</c:v>
                </c:pt>
                <c:pt idx="74">
                  <c:v>46.033587782609395</c:v>
                </c:pt>
                <c:pt idx="75">
                  <c:v>49.972523917745328</c:v>
                </c:pt>
                <c:pt idx="76">
                  <c:v>47.323044988840635</c:v>
                </c:pt>
                <c:pt idx="77">
                  <c:v>50.485356526331927</c:v>
                </c:pt>
                <c:pt idx="78">
                  <c:v>51.314940178352771</c:v>
                </c:pt>
                <c:pt idx="79">
                  <c:v>45.608153958087549</c:v>
                </c:pt>
                <c:pt idx="80">
                  <c:v>51.719445647559766</c:v>
                </c:pt>
                <c:pt idx="81">
                  <c:v>47.609308016531358</c:v>
                </c:pt>
                <c:pt idx="82">
                  <c:v>47.197689696751041</c:v>
                </c:pt>
                <c:pt idx="83">
                  <c:v>52.741693660873615</c:v>
                </c:pt>
                <c:pt idx="84">
                  <c:v>51.605152811880892</c:v>
                </c:pt>
                <c:pt idx="85">
                  <c:v>46.843270716573173</c:v>
                </c:pt>
                <c:pt idx="86">
                  <c:v>53.47105936105585</c:v>
                </c:pt>
                <c:pt idx="87">
                  <c:v>46.376483830224316</c:v>
                </c:pt>
                <c:pt idx="88">
                  <c:v>50.928499080778479</c:v>
                </c:pt>
                <c:pt idx="89">
                  <c:v>56.989787006499</c:v>
                </c:pt>
                <c:pt idx="90">
                  <c:v>41.020938162962715</c:v>
                </c:pt>
                <c:pt idx="91">
                  <c:v>58.007857350890099</c:v>
                </c:pt>
                <c:pt idx="92">
                  <c:v>43.618812312460463</c:v>
                </c:pt>
              </c:numCache>
            </c:numRef>
          </c:val>
        </c:ser>
        <c:dLbls/>
        <c:axId val="158755456"/>
        <c:axId val="158757248"/>
      </c:barChart>
      <c:catAx>
        <c:axId val="1587554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700"/>
            </a:pPr>
            <a:endParaRPr lang="es-CL"/>
          </a:p>
        </c:txPr>
        <c:crossAx val="158757248"/>
        <c:crosses val="autoZero"/>
        <c:auto val="1"/>
        <c:lblAlgn val="ctr"/>
        <c:lblOffset val="100"/>
      </c:catAx>
      <c:valAx>
        <c:axId val="158757248"/>
        <c:scaling>
          <c:orientation val="minMax"/>
        </c:scaling>
        <c:axPos val="l"/>
        <c:majorGridlines/>
        <c:numFmt formatCode="General" sourceLinked="1"/>
        <c:tickLblPos val="nextTo"/>
        <c:crossAx val="158755456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/>
              <a:t>ICVU Ciudades Intermedias</a:t>
            </a:r>
          </a:p>
        </c:rich>
      </c:tx>
      <c:layout>
        <c:manualLayout>
          <c:xMode val="edge"/>
          <c:yMode val="edge"/>
          <c:x val="0.35190763927797009"/>
          <c:y val="4.64288083666606E-2"/>
        </c:manualLayout>
      </c:layout>
    </c:title>
    <c:plotArea>
      <c:layout/>
      <c:barChart>
        <c:barDir val="col"/>
        <c:grouping val="clustered"/>
        <c:ser>
          <c:idx val="0"/>
          <c:order val="0"/>
          <c:dPt>
            <c:idx val="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3"/>
            <c:spPr>
              <a:solidFill>
                <a:srgbClr val="FF0000"/>
              </a:solidFill>
            </c:spPr>
          </c:dPt>
          <c:dPt>
            <c:idx val="1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2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'Ranking Intermedias'!$C$2:$C$27</c:f>
              <c:strCache>
                <c:ptCount val="26"/>
                <c:pt idx="0">
                  <c:v>Castro</c:v>
                </c:pt>
                <c:pt idx="1">
                  <c:v>Punta Arenas</c:v>
                </c:pt>
                <c:pt idx="2">
                  <c:v>Copiapó</c:v>
                </c:pt>
                <c:pt idx="3">
                  <c:v>Talca</c:v>
                </c:pt>
                <c:pt idx="4">
                  <c:v>Villarrica</c:v>
                </c:pt>
                <c:pt idx="5">
                  <c:v>Quillota</c:v>
                </c:pt>
                <c:pt idx="6">
                  <c:v>Vallenar</c:v>
                </c:pt>
                <c:pt idx="7">
                  <c:v>Valdivia</c:v>
                </c:pt>
                <c:pt idx="8">
                  <c:v>Coihaique</c:v>
                </c:pt>
                <c:pt idx="9">
                  <c:v>Rengo</c:v>
                </c:pt>
                <c:pt idx="10">
                  <c:v>Los Andes</c:v>
                </c:pt>
                <c:pt idx="11">
                  <c:v>San Fernando</c:v>
                </c:pt>
                <c:pt idx="12">
                  <c:v>Osorno</c:v>
                </c:pt>
                <c:pt idx="13">
                  <c:v>Promedio</c:v>
                </c:pt>
                <c:pt idx="14">
                  <c:v>Angol</c:v>
                </c:pt>
                <c:pt idx="15">
                  <c:v>Calera</c:v>
                </c:pt>
                <c:pt idx="16">
                  <c:v>San Antonio</c:v>
                </c:pt>
                <c:pt idx="17">
                  <c:v>San Carlos</c:v>
                </c:pt>
                <c:pt idx="18">
                  <c:v>Curicó</c:v>
                </c:pt>
                <c:pt idx="19">
                  <c:v>San Felipe</c:v>
                </c:pt>
                <c:pt idx="20">
                  <c:v>Linares</c:v>
                </c:pt>
                <c:pt idx="21">
                  <c:v>Los Angeles</c:v>
                </c:pt>
                <c:pt idx="22">
                  <c:v>Calama</c:v>
                </c:pt>
                <c:pt idx="23">
                  <c:v>Melipilla</c:v>
                </c:pt>
                <c:pt idx="24">
                  <c:v>Arica</c:v>
                </c:pt>
                <c:pt idx="25">
                  <c:v>Ovalle</c:v>
                </c:pt>
              </c:strCache>
            </c:strRef>
          </c:cat>
          <c:val>
            <c:numRef>
              <c:f>'Ranking Intermedias'!$E$2:$E$27</c:f>
              <c:numCache>
                <c:formatCode>0.0</c:formatCode>
                <c:ptCount val="26"/>
                <c:pt idx="0">
                  <c:v>56.989787006499</c:v>
                </c:pt>
                <c:pt idx="1">
                  <c:v>56.601815272978129</c:v>
                </c:pt>
                <c:pt idx="2">
                  <c:v>53.383785611213277</c:v>
                </c:pt>
                <c:pt idx="3">
                  <c:v>52.803698133332595</c:v>
                </c:pt>
                <c:pt idx="4">
                  <c:v>52.741693660873615</c:v>
                </c:pt>
                <c:pt idx="5">
                  <c:v>52.673619707715297</c:v>
                </c:pt>
                <c:pt idx="6">
                  <c:v>51.605152811880892</c:v>
                </c:pt>
                <c:pt idx="7">
                  <c:v>51.562802377431112</c:v>
                </c:pt>
                <c:pt idx="8">
                  <c:v>51.314940178352771</c:v>
                </c:pt>
                <c:pt idx="9">
                  <c:v>50.485356526331927</c:v>
                </c:pt>
                <c:pt idx="10">
                  <c:v>49.972523917745328</c:v>
                </c:pt>
                <c:pt idx="11">
                  <c:v>49.646282244932962</c:v>
                </c:pt>
                <c:pt idx="12">
                  <c:v>48.937122080230701</c:v>
                </c:pt>
                <c:pt idx="13">
                  <c:v>48.470541200660143</c:v>
                </c:pt>
                <c:pt idx="14">
                  <c:v>47.609308016531358</c:v>
                </c:pt>
                <c:pt idx="15">
                  <c:v>47.197689696751041</c:v>
                </c:pt>
                <c:pt idx="16">
                  <c:v>46.921633394231996</c:v>
                </c:pt>
                <c:pt idx="17">
                  <c:v>46.843270716573173</c:v>
                </c:pt>
                <c:pt idx="18">
                  <c:v>46.278644968823578</c:v>
                </c:pt>
                <c:pt idx="19">
                  <c:v>46.233391300863452</c:v>
                </c:pt>
                <c:pt idx="20">
                  <c:v>46.225787697999159</c:v>
                </c:pt>
                <c:pt idx="21">
                  <c:v>45.198189379975268</c:v>
                </c:pt>
                <c:pt idx="22">
                  <c:v>44.473383186835228</c:v>
                </c:pt>
                <c:pt idx="23">
                  <c:v>42.791936226300855</c:v>
                </c:pt>
                <c:pt idx="24">
                  <c:v>42.422121984230849</c:v>
                </c:pt>
                <c:pt idx="25">
                  <c:v>42.399917993603246</c:v>
                </c:pt>
              </c:numCache>
            </c:numRef>
          </c:val>
        </c:ser>
        <c:dLbls/>
        <c:axId val="101410304"/>
        <c:axId val="101411840"/>
      </c:barChart>
      <c:catAx>
        <c:axId val="101410304"/>
        <c:scaling>
          <c:orientation val="minMax"/>
        </c:scaling>
        <c:axPos val="b"/>
        <c:numFmt formatCode="General" sourceLinked="0"/>
        <c:tickLblPos val="nextTo"/>
        <c:crossAx val="101411840"/>
        <c:crosses val="autoZero"/>
        <c:auto val="1"/>
        <c:lblAlgn val="ctr"/>
        <c:lblOffset val="100"/>
      </c:catAx>
      <c:valAx>
        <c:axId val="101411840"/>
        <c:scaling>
          <c:orientation val="minMax"/>
        </c:scaling>
        <c:axPos val="l"/>
        <c:majorGridlines/>
        <c:numFmt formatCode="0.0" sourceLinked="1"/>
        <c:tickLblPos val="nextTo"/>
        <c:crossAx val="101410304"/>
        <c:crosses val="autoZero"/>
        <c:crossBetween val="between"/>
      </c:valAx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style val="3"/>
  <c:chart>
    <c:title>
      <c:tx>
        <c:rich>
          <a:bodyPr/>
          <a:lstStyle/>
          <a:p>
            <a:pPr>
              <a:defRPr/>
            </a:pPr>
            <a:r>
              <a:rPr lang="es-CL"/>
              <a:t>Comparación variabilidad</a:t>
            </a:r>
            <a:r>
              <a:rPr lang="es-CL" baseline="0"/>
              <a:t> por dimensión ICVU 2014 - 2015 (Ciudades Intermedias)</a:t>
            </a:r>
            <a:endParaRPr lang="es-CL"/>
          </a:p>
        </c:rich>
      </c:tx>
      <c:layout>
        <c:manualLayout>
          <c:xMode val="edge"/>
          <c:yMode val="edge"/>
          <c:x val="0.118909709238878"/>
          <c:y val="3.82393057909966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'Variabilidad INTER (Gráfico)'!$D$30</c:f>
              <c:strCache>
                <c:ptCount val="1"/>
                <c:pt idx="0">
                  <c:v>Variabilidad 2014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'Variabilidad INTER (Gráfico)'!$E$29:$K$29</c:f>
              <c:strCache>
                <c:ptCount val="7"/>
                <c:pt idx="0">
                  <c:v>ICVU</c:v>
                </c:pt>
                <c:pt idx="1">
                  <c:v>Condición Laboral</c:v>
                </c:pt>
                <c:pt idx="2">
                  <c:v>Ambiente de Negocios</c:v>
                </c:pt>
                <c:pt idx="3">
                  <c:v>Condiciones Socio-Culturales</c:v>
                </c:pt>
                <c:pt idx="4">
                  <c:v>Conectividad y Movilidad</c:v>
                </c:pt>
                <c:pt idx="5">
                  <c:v>Salud y Medio-Ambiente</c:v>
                </c:pt>
                <c:pt idx="6">
                  <c:v>Vivienda y Entorno</c:v>
                </c:pt>
              </c:strCache>
            </c:strRef>
          </c:cat>
          <c:val>
            <c:numRef>
              <c:f>'Variabilidad INTER (Gráfico)'!$E$30:$K$30</c:f>
              <c:numCache>
                <c:formatCode>0.0</c:formatCode>
                <c:ptCount val="7"/>
                <c:pt idx="0">
                  <c:v>8.2707136589257928</c:v>
                </c:pt>
                <c:pt idx="1">
                  <c:v>29.687501115720799</c:v>
                </c:pt>
                <c:pt idx="2">
                  <c:v>20.104747033854128</c:v>
                </c:pt>
                <c:pt idx="3">
                  <c:v>18.99983009790212</c:v>
                </c:pt>
                <c:pt idx="4">
                  <c:v>13.704899166453998</c:v>
                </c:pt>
                <c:pt idx="5">
                  <c:v>15.443137638479561</c:v>
                </c:pt>
                <c:pt idx="6">
                  <c:v>13.688087259649652</c:v>
                </c:pt>
              </c:numCache>
            </c:numRef>
          </c:val>
        </c:ser>
        <c:ser>
          <c:idx val="1"/>
          <c:order val="1"/>
          <c:tx>
            <c:strRef>
              <c:f>'Variabilidad INTER (Gráfico)'!$D$31</c:f>
              <c:strCache>
                <c:ptCount val="1"/>
                <c:pt idx="0">
                  <c:v>Variabilidad 2015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'Variabilidad INTER (Gráfico)'!$E$29:$K$29</c:f>
              <c:strCache>
                <c:ptCount val="7"/>
                <c:pt idx="0">
                  <c:v>ICVU</c:v>
                </c:pt>
                <c:pt idx="1">
                  <c:v>Condición Laboral</c:v>
                </c:pt>
                <c:pt idx="2">
                  <c:v>Ambiente de Negocios</c:v>
                </c:pt>
                <c:pt idx="3">
                  <c:v>Condiciones Socio-Culturales</c:v>
                </c:pt>
                <c:pt idx="4">
                  <c:v>Conectividad y Movilidad</c:v>
                </c:pt>
                <c:pt idx="5">
                  <c:v>Salud y Medio-Ambiente</c:v>
                </c:pt>
                <c:pt idx="6">
                  <c:v>Vivienda y Entorno</c:v>
                </c:pt>
              </c:strCache>
            </c:strRef>
          </c:cat>
          <c:val>
            <c:numRef>
              <c:f>'Variabilidad INTER (Gráfico)'!$E$31:$K$31</c:f>
              <c:numCache>
                <c:formatCode>0.0</c:formatCode>
                <c:ptCount val="7"/>
                <c:pt idx="0">
                  <c:v>8.3660215668505007</c:v>
                </c:pt>
                <c:pt idx="1">
                  <c:v>22.242537275220403</c:v>
                </c:pt>
                <c:pt idx="2">
                  <c:v>17.365013889398547</c:v>
                </c:pt>
                <c:pt idx="3">
                  <c:v>14.940079380034899</c:v>
                </c:pt>
                <c:pt idx="4">
                  <c:v>15.890287433320461</c:v>
                </c:pt>
                <c:pt idx="5">
                  <c:v>15.17946729825352</c:v>
                </c:pt>
                <c:pt idx="6">
                  <c:v>16.713940320104811</c:v>
                </c:pt>
              </c:numCache>
            </c:numRef>
          </c:val>
        </c:ser>
        <c:dLbls/>
        <c:gapWidth val="146"/>
        <c:overlap val="30"/>
        <c:axId val="103632256"/>
        <c:axId val="103638144"/>
      </c:barChart>
      <c:catAx>
        <c:axId val="1036322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03638144"/>
        <c:crosses val="autoZero"/>
        <c:auto val="1"/>
        <c:lblAlgn val="ctr"/>
        <c:lblOffset val="100"/>
      </c:catAx>
      <c:valAx>
        <c:axId val="103638144"/>
        <c:scaling>
          <c:orientation val="minMax"/>
        </c:scaling>
        <c:axPos val="l"/>
        <c:majorGridlines/>
        <c:numFmt formatCode="0.0" sourceLinked="1"/>
        <c:tickLblPos val="nextTo"/>
        <c:crossAx val="103632256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style val="3"/>
  <c:chart>
    <c:title>
      <c:tx>
        <c:rich>
          <a:bodyPr/>
          <a:lstStyle/>
          <a:p>
            <a:pPr>
              <a:defRPr/>
            </a:pPr>
            <a:r>
              <a:rPr lang="es-CL" sz="1600" dirty="0"/>
              <a:t>Comparación variabilidad</a:t>
            </a:r>
            <a:r>
              <a:rPr lang="es-CL" sz="1600" baseline="0" dirty="0"/>
              <a:t> por dimensión ICVU 2014 - 2015 (todas las comunas)</a:t>
            </a:r>
            <a:endParaRPr lang="es-CL" sz="160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'Variabilidad TODAS (Gráfico)'!$C$98</c:f>
              <c:strCache>
                <c:ptCount val="1"/>
                <c:pt idx="0">
                  <c:v>Variabilidad 2014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'Variabilidad TODAS (Gráfico)'!$D$97:$J$97</c:f>
              <c:strCache>
                <c:ptCount val="7"/>
                <c:pt idx="0">
                  <c:v>ICVU</c:v>
                </c:pt>
                <c:pt idx="1">
                  <c:v>Condición Laboral</c:v>
                </c:pt>
                <c:pt idx="2">
                  <c:v>Ambiente de Negocios</c:v>
                </c:pt>
                <c:pt idx="3">
                  <c:v>Condiciones Socio-Culturales</c:v>
                </c:pt>
                <c:pt idx="4">
                  <c:v>Conectividad y Movilidad</c:v>
                </c:pt>
                <c:pt idx="5">
                  <c:v>Salud y Medio-Ambiente</c:v>
                </c:pt>
                <c:pt idx="6">
                  <c:v>Vivienda y Entorno</c:v>
                </c:pt>
              </c:strCache>
            </c:strRef>
          </c:cat>
          <c:val>
            <c:numRef>
              <c:f>'Variabilidad TODAS (Gráfico)'!$D$98:$J$98</c:f>
              <c:numCache>
                <c:formatCode>0.0</c:formatCode>
                <c:ptCount val="7"/>
                <c:pt idx="0">
                  <c:v>17.046757869868422</c:v>
                </c:pt>
                <c:pt idx="1">
                  <c:v>24.685260992537923</c:v>
                </c:pt>
                <c:pt idx="2">
                  <c:v>35.222921481487127</c:v>
                </c:pt>
                <c:pt idx="3">
                  <c:v>30.938148633285856</c:v>
                </c:pt>
                <c:pt idx="4">
                  <c:v>33.731680976822041</c:v>
                </c:pt>
                <c:pt idx="5">
                  <c:v>25.296526875653743</c:v>
                </c:pt>
                <c:pt idx="6">
                  <c:v>19.730418397246311</c:v>
                </c:pt>
              </c:numCache>
            </c:numRef>
          </c:val>
        </c:ser>
        <c:ser>
          <c:idx val="1"/>
          <c:order val="1"/>
          <c:tx>
            <c:strRef>
              <c:f>'Variabilidad TODAS (Gráfico)'!$C$99</c:f>
              <c:strCache>
                <c:ptCount val="1"/>
                <c:pt idx="0">
                  <c:v>Variabilidad 2015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'Variabilidad TODAS (Gráfico)'!$D$97:$J$97</c:f>
              <c:strCache>
                <c:ptCount val="7"/>
                <c:pt idx="0">
                  <c:v>ICVU</c:v>
                </c:pt>
                <c:pt idx="1">
                  <c:v>Condición Laboral</c:v>
                </c:pt>
                <c:pt idx="2">
                  <c:v>Ambiente de Negocios</c:v>
                </c:pt>
                <c:pt idx="3">
                  <c:v>Condiciones Socio-Culturales</c:v>
                </c:pt>
                <c:pt idx="4">
                  <c:v>Conectividad y Movilidad</c:v>
                </c:pt>
                <c:pt idx="5">
                  <c:v>Salud y Medio-Ambiente</c:v>
                </c:pt>
                <c:pt idx="6">
                  <c:v>Vivienda y Entorno</c:v>
                </c:pt>
              </c:strCache>
            </c:strRef>
          </c:cat>
          <c:val>
            <c:numRef>
              <c:f>'Variabilidad TODAS (Gráfico)'!$D$99:$J$99</c:f>
              <c:numCache>
                <c:formatCode>0.0</c:formatCode>
                <c:ptCount val="7"/>
                <c:pt idx="0">
                  <c:v>17.50173346803356</c:v>
                </c:pt>
                <c:pt idx="1">
                  <c:v>20.05564575482456</c:v>
                </c:pt>
                <c:pt idx="2">
                  <c:v>23.69276202651826</c:v>
                </c:pt>
                <c:pt idx="3">
                  <c:v>25.738280268043869</c:v>
                </c:pt>
                <c:pt idx="4">
                  <c:v>35.408944494159073</c:v>
                </c:pt>
                <c:pt idx="5">
                  <c:v>19.867760728659526</c:v>
                </c:pt>
                <c:pt idx="6">
                  <c:v>25.985339143420163</c:v>
                </c:pt>
              </c:numCache>
            </c:numRef>
          </c:val>
        </c:ser>
        <c:dLbls/>
        <c:gapWidth val="146"/>
        <c:overlap val="30"/>
        <c:axId val="160578560"/>
        <c:axId val="160584448"/>
      </c:barChart>
      <c:catAx>
        <c:axId val="1605785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160584448"/>
        <c:crosses val="autoZero"/>
        <c:auto val="1"/>
        <c:lblAlgn val="ctr"/>
        <c:lblOffset val="100"/>
      </c:catAx>
      <c:valAx>
        <c:axId val="160584448"/>
        <c:scaling>
          <c:orientation val="minMax"/>
        </c:scaling>
        <c:axPos val="l"/>
        <c:majorGridlines/>
        <c:numFmt formatCode="0.0" sourceLinked="1"/>
        <c:tickLblPos val="nextTo"/>
        <c:crossAx val="160578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1957246497636E-2"/>
          <c:y val="0.95264584691796506"/>
          <c:w val="0.32981801065728511"/>
          <c:h val="4.7354153082035007E-2"/>
        </c:manualLayout>
      </c:layout>
      <c:txPr>
        <a:bodyPr/>
        <a:lstStyle/>
        <a:p>
          <a:pPr>
            <a:defRPr sz="1200"/>
          </a:pPr>
          <a:endParaRPr lang="es-CL"/>
        </a:p>
      </c:txPr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style val="3"/>
  <c:chart>
    <c:title>
      <c:tx>
        <c:rich>
          <a:bodyPr/>
          <a:lstStyle/>
          <a:p>
            <a:pPr>
              <a:defRPr/>
            </a:pPr>
            <a:r>
              <a:rPr lang="es-CL"/>
              <a:t>Comparación de variabilidad entre C.</a:t>
            </a:r>
            <a:r>
              <a:rPr lang="es-CL" baseline="0"/>
              <a:t> Intermedias y A. Metropolitanas (ICVU 2015)</a:t>
            </a:r>
            <a:endParaRPr lang="es-CL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'Var. AM - INTER (Gráfico)'!$A$3</c:f>
              <c:strCache>
                <c:ptCount val="1"/>
                <c:pt idx="0">
                  <c:v>Ciudades Intermedias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'Var. AM - INTER (Gráfico)'!$B$2:$H$2</c:f>
              <c:strCache>
                <c:ptCount val="7"/>
                <c:pt idx="0">
                  <c:v>ICVU</c:v>
                </c:pt>
                <c:pt idx="1">
                  <c:v>Condición Laboral</c:v>
                </c:pt>
                <c:pt idx="2">
                  <c:v>Ambiente de Negocios</c:v>
                </c:pt>
                <c:pt idx="3">
                  <c:v>Condiciones Socio-Culturales</c:v>
                </c:pt>
                <c:pt idx="4">
                  <c:v>Conectividad y Movilidad</c:v>
                </c:pt>
                <c:pt idx="5">
                  <c:v>Salud y Medio-Ambiente</c:v>
                </c:pt>
                <c:pt idx="6">
                  <c:v>Vivienda y Entorno</c:v>
                </c:pt>
              </c:strCache>
            </c:strRef>
          </c:cat>
          <c:val>
            <c:numRef>
              <c:f>'Var. AM - INTER (Gráfico)'!$B$3:$H$3</c:f>
              <c:numCache>
                <c:formatCode>0.0</c:formatCode>
                <c:ptCount val="7"/>
                <c:pt idx="0">
                  <c:v>8.3660215668504936</c:v>
                </c:pt>
                <c:pt idx="1">
                  <c:v>22.242537275220403</c:v>
                </c:pt>
                <c:pt idx="2">
                  <c:v>17.365013889398547</c:v>
                </c:pt>
                <c:pt idx="3">
                  <c:v>14.940079380034899</c:v>
                </c:pt>
                <c:pt idx="4">
                  <c:v>15.890287433320461</c:v>
                </c:pt>
                <c:pt idx="5">
                  <c:v>15.17946729825352</c:v>
                </c:pt>
                <c:pt idx="6">
                  <c:v>16.713940320104811</c:v>
                </c:pt>
              </c:numCache>
            </c:numRef>
          </c:val>
        </c:ser>
        <c:ser>
          <c:idx val="1"/>
          <c:order val="1"/>
          <c:tx>
            <c:strRef>
              <c:f>'Var. AM - INTER (Gráfico)'!$A$4</c:f>
              <c:strCache>
                <c:ptCount val="1"/>
                <c:pt idx="0">
                  <c:v>Áreas Metropolitanas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'Var. AM - INTER (Gráfico)'!$B$2:$H$2</c:f>
              <c:strCache>
                <c:ptCount val="7"/>
                <c:pt idx="0">
                  <c:v>ICVU</c:v>
                </c:pt>
                <c:pt idx="1">
                  <c:v>Condición Laboral</c:v>
                </c:pt>
                <c:pt idx="2">
                  <c:v>Ambiente de Negocios</c:v>
                </c:pt>
                <c:pt idx="3">
                  <c:v>Condiciones Socio-Culturales</c:v>
                </c:pt>
                <c:pt idx="4">
                  <c:v>Conectividad y Movilidad</c:v>
                </c:pt>
                <c:pt idx="5">
                  <c:v>Salud y Medio-Ambiente</c:v>
                </c:pt>
                <c:pt idx="6">
                  <c:v>Vivienda y Entorno</c:v>
                </c:pt>
              </c:strCache>
            </c:strRef>
          </c:cat>
          <c:val>
            <c:numRef>
              <c:f>'Var. AM - INTER (Gráfico)'!$B$4:$H$4</c:f>
              <c:numCache>
                <c:formatCode>0.0</c:formatCode>
                <c:ptCount val="7"/>
                <c:pt idx="0">
                  <c:v>7.886077700799941</c:v>
                </c:pt>
                <c:pt idx="1">
                  <c:v>11.91489746016544</c:v>
                </c:pt>
                <c:pt idx="2">
                  <c:v>10.260532003745881</c:v>
                </c:pt>
                <c:pt idx="3">
                  <c:v>17.067902184746028</c:v>
                </c:pt>
                <c:pt idx="4">
                  <c:v>18.376872187445301</c:v>
                </c:pt>
                <c:pt idx="5">
                  <c:v>9.6878804129362077</c:v>
                </c:pt>
                <c:pt idx="6">
                  <c:v>16.265727203949702</c:v>
                </c:pt>
              </c:numCache>
            </c:numRef>
          </c:val>
        </c:ser>
        <c:dLbls/>
        <c:gapWidth val="146"/>
        <c:overlap val="30"/>
        <c:axId val="103682432"/>
        <c:axId val="103683968"/>
      </c:barChart>
      <c:catAx>
        <c:axId val="1036824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03683968"/>
        <c:crosses val="autoZero"/>
        <c:auto val="1"/>
        <c:lblAlgn val="ctr"/>
        <c:lblOffset val="100"/>
      </c:catAx>
      <c:valAx>
        <c:axId val="103683968"/>
        <c:scaling>
          <c:orientation val="minMax"/>
        </c:scaling>
        <c:axPos val="l"/>
        <c:majorGridlines/>
        <c:numFmt formatCode="0.0" sourceLinked="1"/>
        <c:tickLblPos val="nextTo"/>
        <c:crossAx val="103682432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/>
              <a:t>ICVU por Zona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'Zona Norte (Gráficos)'!$B$11:$B$15</c:f>
              <c:strCache>
                <c:ptCount val="5"/>
                <c:pt idx="0">
                  <c:v>Zona Austral</c:v>
                </c:pt>
                <c:pt idx="1">
                  <c:v>Zona Centro</c:v>
                </c:pt>
                <c:pt idx="2">
                  <c:v>Zona Sur</c:v>
                </c:pt>
                <c:pt idx="3">
                  <c:v>Promedio Nacional</c:v>
                </c:pt>
                <c:pt idx="4">
                  <c:v>Zona Norte</c:v>
                </c:pt>
              </c:strCache>
            </c:strRef>
          </c:cat>
          <c:val>
            <c:numRef>
              <c:f>'Zona Norte (Gráficos)'!$C$11:$C$15</c:f>
              <c:numCache>
                <c:formatCode>General</c:formatCode>
                <c:ptCount val="5"/>
                <c:pt idx="0">
                  <c:v>52.220053138521486</c:v>
                </c:pt>
                <c:pt idx="1">
                  <c:v>49.362302424524259</c:v>
                </c:pt>
                <c:pt idx="2">
                  <c:v>48.759591328501962</c:v>
                </c:pt>
                <c:pt idx="3">
                  <c:v>47.791341948360262</c:v>
                </c:pt>
                <c:pt idx="4">
                  <c:v>45.67738383361192</c:v>
                </c:pt>
              </c:numCache>
            </c:numRef>
          </c:val>
        </c:ser>
        <c:dLbls/>
        <c:axId val="103710080"/>
        <c:axId val="103736448"/>
      </c:barChart>
      <c:catAx>
        <c:axId val="103710080"/>
        <c:scaling>
          <c:orientation val="minMax"/>
        </c:scaling>
        <c:axPos val="b"/>
        <c:numFmt formatCode="General" sourceLinked="0"/>
        <c:tickLblPos val="nextTo"/>
        <c:crossAx val="103736448"/>
        <c:crosses val="autoZero"/>
        <c:auto val="1"/>
        <c:lblAlgn val="ctr"/>
        <c:lblOffset val="100"/>
      </c:catAx>
      <c:valAx>
        <c:axId val="103736448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crossAx val="103710080"/>
        <c:crosses val="autoZero"/>
        <c:crossBetween val="between"/>
      </c:valAx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/>
              <a:t>ICVU Zona</a:t>
            </a:r>
            <a:r>
              <a:rPr lang="es-CL" baseline="0"/>
              <a:t> Norte</a:t>
            </a:r>
            <a:endParaRPr lang="es-CL"/>
          </a:p>
        </c:rich>
      </c:tx>
      <c:layout>
        <c:manualLayout>
          <c:xMode val="edge"/>
          <c:yMode val="edge"/>
          <c:x val="8.9354654352496413E-2"/>
          <c:y val="5.3889522236146424E-2"/>
        </c:manualLayout>
      </c:layout>
    </c:title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'Zona Norte (Gráficos)'!$J$2:$J$8</c:f>
              <c:strCache>
                <c:ptCount val="7"/>
                <c:pt idx="0">
                  <c:v>Antofagasta</c:v>
                </c:pt>
                <c:pt idx="1">
                  <c:v>Promedio Nacional</c:v>
                </c:pt>
                <c:pt idx="2">
                  <c:v>Promedio Norte</c:v>
                </c:pt>
                <c:pt idx="3">
                  <c:v>Calama</c:v>
                </c:pt>
                <c:pt idx="4">
                  <c:v>Arica</c:v>
                </c:pt>
                <c:pt idx="5">
                  <c:v>Iquique</c:v>
                </c:pt>
                <c:pt idx="6">
                  <c:v>Alto Hospicio</c:v>
                </c:pt>
              </c:strCache>
            </c:strRef>
          </c:cat>
          <c:val>
            <c:numRef>
              <c:f>'Zona Norte (Gráficos)'!$M$2:$M$8</c:f>
              <c:numCache>
                <c:formatCode>General</c:formatCode>
                <c:ptCount val="7"/>
                <c:pt idx="0">
                  <c:v>53.734649688114267</c:v>
                </c:pt>
                <c:pt idx="1">
                  <c:v>47.791341948360262</c:v>
                </c:pt>
                <c:pt idx="2">
                  <c:v>45.67738383361192</c:v>
                </c:pt>
                <c:pt idx="3">
                  <c:v>44.473383186835228</c:v>
                </c:pt>
                <c:pt idx="4">
                  <c:v>42.422121984230849</c:v>
                </c:pt>
                <c:pt idx="5">
                  <c:v>41.337655784617816</c:v>
                </c:pt>
                <c:pt idx="6">
                  <c:v>34.903851806241384</c:v>
                </c:pt>
              </c:numCache>
            </c:numRef>
          </c:val>
        </c:ser>
        <c:dLbls/>
        <c:axId val="108289024"/>
        <c:axId val="108299008"/>
      </c:barChart>
      <c:catAx>
        <c:axId val="1082890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es-CL"/>
          </a:p>
        </c:txPr>
        <c:crossAx val="108299008"/>
        <c:crosses val="autoZero"/>
        <c:auto val="1"/>
        <c:lblAlgn val="ctr"/>
        <c:lblOffset val="100"/>
      </c:catAx>
      <c:valAx>
        <c:axId val="108299008"/>
        <c:scaling>
          <c:orientation val="minMax"/>
        </c:scaling>
        <c:axPos val="l"/>
        <c:majorGridlines/>
        <c:numFmt formatCode="General" sourceLinked="1"/>
        <c:tickLblPos val="nextTo"/>
        <c:crossAx val="108289024"/>
        <c:crosses val="autoZero"/>
        <c:crossBetween val="between"/>
      </c:valAx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/>
              <a:t>ICVU Zona Centro</a:t>
            </a:r>
          </a:p>
        </c:rich>
      </c:tx>
      <c:layout>
        <c:manualLayout>
          <c:xMode val="edge"/>
          <c:yMode val="edge"/>
          <c:x val="6.3544173437168699E-2"/>
          <c:y val="2.5283997021664607E-2"/>
        </c:manualLayout>
      </c:layout>
    </c:title>
    <c:plotArea>
      <c:layout/>
      <c:barChart>
        <c:barDir val="col"/>
        <c:grouping val="clustered"/>
        <c:ser>
          <c:idx val="0"/>
          <c:order val="0"/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1"/>
            <c:spPr>
              <a:solidFill>
                <a:schemeClr val="bg1">
                  <a:lumMod val="50000"/>
                </a:schemeClr>
              </a:solidFill>
            </c:spPr>
          </c:dPt>
          <c:dPt>
            <c:idx val="1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5"/>
            <c:spPr>
              <a:solidFill>
                <a:srgbClr val="FF0000"/>
              </a:solidFill>
            </c:spPr>
          </c:dPt>
          <c:dPt>
            <c:idx val="1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9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'Zona Centro (Gráficos)'!$J$2:$J$22</c:f>
              <c:strCache>
                <c:ptCount val="21"/>
                <c:pt idx="0">
                  <c:v>Machalí</c:v>
                </c:pt>
                <c:pt idx="1">
                  <c:v>Copiapó</c:v>
                </c:pt>
                <c:pt idx="2">
                  <c:v>Quillota</c:v>
                </c:pt>
                <c:pt idx="3">
                  <c:v>La Serena</c:v>
                </c:pt>
                <c:pt idx="4">
                  <c:v>Viña del Mar</c:v>
                </c:pt>
                <c:pt idx="5">
                  <c:v>Vallenar</c:v>
                </c:pt>
                <c:pt idx="6">
                  <c:v>Quilpué</c:v>
                </c:pt>
                <c:pt idx="7">
                  <c:v>Concón</c:v>
                </c:pt>
                <c:pt idx="8">
                  <c:v>Rengo</c:v>
                </c:pt>
                <c:pt idx="9">
                  <c:v>Los Andes</c:v>
                </c:pt>
                <c:pt idx="10">
                  <c:v>San Fernando</c:v>
                </c:pt>
                <c:pt idx="11">
                  <c:v>Promedio Centro</c:v>
                </c:pt>
                <c:pt idx="12">
                  <c:v>Villa Alemana</c:v>
                </c:pt>
                <c:pt idx="13">
                  <c:v>Coquimbo</c:v>
                </c:pt>
                <c:pt idx="14">
                  <c:v>Rancagua</c:v>
                </c:pt>
                <c:pt idx="15">
                  <c:v>Promedio Nacional</c:v>
                </c:pt>
                <c:pt idx="16">
                  <c:v>Calera</c:v>
                </c:pt>
                <c:pt idx="17">
                  <c:v>San Antonio</c:v>
                </c:pt>
                <c:pt idx="18">
                  <c:v>San Felipe</c:v>
                </c:pt>
                <c:pt idx="19">
                  <c:v>Valparaíso</c:v>
                </c:pt>
                <c:pt idx="20">
                  <c:v>Ovalle</c:v>
                </c:pt>
              </c:strCache>
            </c:strRef>
          </c:cat>
          <c:val>
            <c:numRef>
              <c:f>'Zona Centro (Gráficos)'!$M$2:$M$22</c:f>
              <c:numCache>
                <c:formatCode>General</c:formatCode>
                <c:ptCount val="21"/>
                <c:pt idx="0">
                  <c:v>53.47105936105585</c:v>
                </c:pt>
                <c:pt idx="1">
                  <c:v>53.383785611213277</c:v>
                </c:pt>
                <c:pt idx="2">
                  <c:v>52.673619707715297</c:v>
                </c:pt>
                <c:pt idx="3">
                  <c:v>52.082677183119145</c:v>
                </c:pt>
                <c:pt idx="4">
                  <c:v>51.811143839920049</c:v>
                </c:pt>
                <c:pt idx="5">
                  <c:v>51.605152811880892</c:v>
                </c:pt>
                <c:pt idx="6">
                  <c:v>51.24076005042825</c:v>
                </c:pt>
                <c:pt idx="7">
                  <c:v>50.928499080778479</c:v>
                </c:pt>
                <c:pt idx="8">
                  <c:v>50.485356526331927</c:v>
                </c:pt>
                <c:pt idx="9">
                  <c:v>49.972523917745328</c:v>
                </c:pt>
                <c:pt idx="10">
                  <c:v>49.646282244932962</c:v>
                </c:pt>
                <c:pt idx="11">
                  <c:v>49.362302424524259</c:v>
                </c:pt>
                <c:pt idx="12">
                  <c:v>48.652307738993102</c:v>
                </c:pt>
                <c:pt idx="13">
                  <c:v>48.165252201334987</c:v>
                </c:pt>
                <c:pt idx="14">
                  <c:v>48.058229397050475</c:v>
                </c:pt>
                <c:pt idx="15">
                  <c:v>47.791341948360262</c:v>
                </c:pt>
                <c:pt idx="16">
                  <c:v>47.197689696751041</c:v>
                </c:pt>
                <c:pt idx="17">
                  <c:v>46.921633394231996</c:v>
                </c:pt>
                <c:pt idx="18">
                  <c:v>46.233391300863452</c:v>
                </c:pt>
                <c:pt idx="19">
                  <c:v>45.523151189926473</c:v>
                </c:pt>
                <c:pt idx="20">
                  <c:v>42.399917993603246</c:v>
                </c:pt>
              </c:numCache>
            </c:numRef>
          </c:val>
        </c:ser>
        <c:dLbls/>
        <c:axId val="108717952"/>
        <c:axId val="108719488"/>
      </c:barChart>
      <c:catAx>
        <c:axId val="108717952"/>
        <c:scaling>
          <c:orientation val="minMax"/>
        </c:scaling>
        <c:axPos val="b"/>
        <c:numFmt formatCode="General" sourceLinked="0"/>
        <c:tickLblPos val="nextTo"/>
        <c:crossAx val="108719488"/>
        <c:crosses val="autoZero"/>
        <c:auto val="1"/>
        <c:lblAlgn val="ctr"/>
        <c:lblOffset val="100"/>
      </c:catAx>
      <c:valAx>
        <c:axId val="108719488"/>
        <c:scaling>
          <c:orientation val="minMax"/>
        </c:scaling>
        <c:axPos val="l"/>
        <c:majorGridlines/>
        <c:numFmt formatCode="General" sourceLinked="1"/>
        <c:tickLblPos val="nextTo"/>
        <c:crossAx val="10871795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 dirty="0"/>
              <a:t>ICVU Área</a:t>
            </a:r>
            <a:r>
              <a:rPr lang="es-CL" baseline="0" dirty="0"/>
              <a:t> Metropolitana de Santiago</a:t>
            </a:r>
            <a:endParaRPr lang="es-CL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dPt>
            <c:idx val="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Pt>
            <c:idx val="1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7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5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'GRAN SANTIAGO'!$J$2:$J$44</c:f>
              <c:strCache>
                <c:ptCount val="43"/>
                <c:pt idx="0">
                  <c:v>Las Condes</c:v>
                </c:pt>
                <c:pt idx="1">
                  <c:v>Vitacura</c:v>
                </c:pt>
                <c:pt idx="2">
                  <c:v>Providencia</c:v>
                </c:pt>
                <c:pt idx="3">
                  <c:v>Lo Barnechea</c:v>
                </c:pt>
                <c:pt idx="4">
                  <c:v>La Reina</c:v>
                </c:pt>
                <c:pt idx="5">
                  <c:v>Ñuñoa</c:v>
                </c:pt>
                <c:pt idx="6">
                  <c:v>Maipú</c:v>
                </c:pt>
                <c:pt idx="7">
                  <c:v>Colina</c:v>
                </c:pt>
                <c:pt idx="8">
                  <c:v>Santiago</c:v>
                </c:pt>
                <c:pt idx="9">
                  <c:v>Huechuraba</c:v>
                </c:pt>
                <c:pt idx="10">
                  <c:v>La Cisterna</c:v>
                </c:pt>
                <c:pt idx="11">
                  <c:v>Promedio Nacional</c:v>
                </c:pt>
                <c:pt idx="12">
                  <c:v>San Miguel</c:v>
                </c:pt>
                <c:pt idx="13">
                  <c:v>Lampa</c:v>
                </c:pt>
                <c:pt idx="14">
                  <c:v>Paine</c:v>
                </c:pt>
                <c:pt idx="15">
                  <c:v>La Florida</c:v>
                </c:pt>
                <c:pt idx="16">
                  <c:v>Quilicura</c:v>
                </c:pt>
                <c:pt idx="17">
                  <c:v>Promedio AMS</c:v>
                </c:pt>
                <c:pt idx="18">
                  <c:v>Talagante</c:v>
                </c:pt>
                <c:pt idx="19">
                  <c:v>Estación Central</c:v>
                </c:pt>
                <c:pt idx="20">
                  <c:v>Pudahuel</c:v>
                </c:pt>
                <c:pt idx="21">
                  <c:v>Padre Hurtado</c:v>
                </c:pt>
                <c:pt idx="22">
                  <c:v>Cerrillos</c:v>
                </c:pt>
                <c:pt idx="23">
                  <c:v>Peñaflor</c:v>
                </c:pt>
                <c:pt idx="24">
                  <c:v>Peñalolén</c:v>
                </c:pt>
                <c:pt idx="25">
                  <c:v>Buin</c:v>
                </c:pt>
                <c:pt idx="26">
                  <c:v>Macul</c:v>
                </c:pt>
                <c:pt idx="27">
                  <c:v>Recoleta</c:v>
                </c:pt>
                <c:pt idx="28">
                  <c:v>San Joaquín</c:v>
                </c:pt>
                <c:pt idx="29">
                  <c:v>Puente Alto</c:v>
                </c:pt>
                <c:pt idx="30">
                  <c:v>Lo Espejo</c:v>
                </c:pt>
                <c:pt idx="31">
                  <c:v>San Bernardo</c:v>
                </c:pt>
                <c:pt idx="32">
                  <c:v>Lo Prado</c:v>
                </c:pt>
                <c:pt idx="33">
                  <c:v>Renca</c:v>
                </c:pt>
                <c:pt idx="34">
                  <c:v>Cerro Navia</c:v>
                </c:pt>
                <c:pt idx="35">
                  <c:v>Quinta Normal</c:v>
                </c:pt>
                <c:pt idx="36">
                  <c:v>El Bosque</c:v>
                </c:pt>
                <c:pt idx="37">
                  <c:v>Independencia</c:v>
                </c:pt>
                <c:pt idx="38">
                  <c:v>Conchalí</c:v>
                </c:pt>
                <c:pt idx="39">
                  <c:v>La Granja</c:v>
                </c:pt>
                <c:pt idx="40">
                  <c:v>Pedro Aguirre Cerda</c:v>
                </c:pt>
                <c:pt idx="41">
                  <c:v>La Pintana</c:v>
                </c:pt>
                <c:pt idx="42">
                  <c:v>San Ramón</c:v>
                </c:pt>
              </c:strCache>
            </c:strRef>
          </c:cat>
          <c:val>
            <c:numRef>
              <c:f>'GRAN SANTIAGO'!$M$2:$M$44</c:f>
              <c:numCache>
                <c:formatCode>General</c:formatCode>
                <c:ptCount val="43"/>
                <c:pt idx="0">
                  <c:v>75.760343102707608</c:v>
                </c:pt>
                <c:pt idx="1">
                  <c:v>74.838419548802563</c:v>
                </c:pt>
                <c:pt idx="2">
                  <c:v>74.564440952044606</c:v>
                </c:pt>
                <c:pt idx="3">
                  <c:v>67.269845462891141</c:v>
                </c:pt>
                <c:pt idx="4">
                  <c:v>66.175672809591902</c:v>
                </c:pt>
                <c:pt idx="5">
                  <c:v>58.099693407367518</c:v>
                </c:pt>
                <c:pt idx="6">
                  <c:v>53.510302474261955</c:v>
                </c:pt>
                <c:pt idx="7">
                  <c:v>53.505868185863037</c:v>
                </c:pt>
                <c:pt idx="8">
                  <c:v>51.038277625910567</c:v>
                </c:pt>
                <c:pt idx="9">
                  <c:v>50.895020588028729</c:v>
                </c:pt>
                <c:pt idx="10">
                  <c:v>49.862564844904306</c:v>
                </c:pt>
                <c:pt idx="11">
                  <c:v>47.791341948360262</c:v>
                </c:pt>
                <c:pt idx="12">
                  <c:v>47.446627454585837</c:v>
                </c:pt>
                <c:pt idx="13">
                  <c:v>47.370793745689447</c:v>
                </c:pt>
                <c:pt idx="14">
                  <c:v>47.323044988840635</c:v>
                </c:pt>
                <c:pt idx="15">
                  <c:v>47.134213405071762</c:v>
                </c:pt>
                <c:pt idx="16">
                  <c:v>46.77059517251665</c:v>
                </c:pt>
                <c:pt idx="17">
                  <c:v>46.754207083701417</c:v>
                </c:pt>
                <c:pt idx="18">
                  <c:v>46.033587782609395</c:v>
                </c:pt>
                <c:pt idx="19">
                  <c:v>45.872269095943814</c:v>
                </c:pt>
                <c:pt idx="20">
                  <c:v>45.848088305802335</c:v>
                </c:pt>
                <c:pt idx="21">
                  <c:v>45.608153958087549</c:v>
                </c:pt>
                <c:pt idx="22">
                  <c:v>45.302253316762496</c:v>
                </c:pt>
                <c:pt idx="23">
                  <c:v>44.89464797604272</c:v>
                </c:pt>
                <c:pt idx="24">
                  <c:v>44.189733940357257</c:v>
                </c:pt>
                <c:pt idx="25">
                  <c:v>43.723038828709896</c:v>
                </c:pt>
                <c:pt idx="26">
                  <c:v>41.850544216843367</c:v>
                </c:pt>
                <c:pt idx="27">
                  <c:v>41.715011961778671</c:v>
                </c:pt>
                <c:pt idx="28">
                  <c:v>41.338129327953332</c:v>
                </c:pt>
                <c:pt idx="29">
                  <c:v>40.585549478435667</c:v>
                </c:pt>
                <c:pt idx="30">
                  <c:v>40.090910435245249</c:v>
                </c:pt>
                <c:pt idx="31">
                  <c:v>38.873542133022617</c:v>
                </c:pt>
                <c:pt idx="32">
                  <c:v>38.797186839102707</c:v>
                </c:pt>
                <c:pt idx="33">
                  <c:v>38.293143526605178</c:v>
                </c:pt>
                <c:pt idx="34">
                  <c:v>37.490261213534666</c:v>
                </c:pt>
                <c:pt idx="35">
                  <c:v>36.530100193427181</c:v>
                </c:pt>
                <c:pt idx="36">
                  <c:v>35.223820068782317</c:v>
                </c:pt>
                <c:pt idx="37">
                  <c:v>34.736773207670126</c:v>
                </c:pt>
                <c:pt idx="38">
                  <c:v>34.012224274874711</c:v>
                </c:pt>
                <c:pt idx="39">
                  <c:v>33.84249408529854</c:v>
                </c:pt>
                <c:pt idx="40">
                  <c:v>33.477668261735047</c:v>
                </c:pt>
                <c:pt idx="41">
                  <c:v>32.402045936033403</c:v>
                </c:pt>
                <c:pt idx="42">
                  <c:v>31.125642536714921</c:v>
                </c:pt>
              </c:numCache>
            </c:numRef>
          </c:val>
        </c:ser>
        <c:dLbls/>
        <c:axId val="92459392"/>
        <c:axId val="92460928"/>
      </c:barChart>
      <c:catAx>
        <c:axId val="92459392"/>
        <c:scaling>
          <c:orientation val="minMax"/>
        </c:scaling>
        <c:axPos val="b"/>
        <c:numFmt formatCode="General" sourceLinked="0"/>
        <c:tickLblPos val="nextTo"/>
        <c:crossAx val="92460928"/>
        <c:crosses val="autoZero"/>
        <c:auto val="1"/>
        <c:lblAlgn val="ctr"/>
        <c:lblOffset val="100"/>
      </c:catAx>
      <c:valAx>
        <c:axId val="92460928"/>
        <c:scaling>
          <c:orientation val="minMax"/>
        </c:scaling>
        <c:axPos val="l"/>
        <c:majorGridlines/>
        <c:numFmt formatCode="General" sourceLinked="1"/>
        <c:tickLblPos val="nextTo"/>
        <c:crossAx val="92459392"/>
        <c:crosses val="autoZero"/>
        <c:crossBetween val="between"/>
      </c:valAx>
    </c:plotArea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/>
              <a:t>ICVU Zona Sur</a:t>
            </a:r>
          </a:p>
        </c:rich>
      </c:tx>
      <c:layout>
        <c:manualLayout>
          <c:xMode val="edge"/>
          <c:yMode val="edge"/>
          <c:x val="0.10181873589875698"/>
          <c:y val="4.8510058436476919E-2"/>
        </c:manualLayout>
      </c:layout>
    </c:title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8"/>
            <c:spPr>
              <a:solidFill>
                <a:schemeClr val="bg1">
                  <a:lumMod val="50000"/>
                </a:schemeClr>
              </a:solidFill>
            </c:spPr>
          </c:dPt>
          <c:dPt>
            <c:idx val="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Pt>
            <c:idx val="1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9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'Zona Sur (Gráficos)'!$J$2:$J$23</c:f>
              <c:strCache>
                <c:ptCount val="22"/>
                <c:pt idx="0">
                  <c:v>Concepción</c:v>
                </c:pt>
                <c:pt idx="1">
                  <c:v>Talca</c:v>
                </c:pt>
                <c:pt idx="2">
                  <c:v>Villarrica</c:v>
                </c:pt>
                <c:pt idx="3">
                  <c:v>Tomé</c:v>
                </c:pt>
                <c:pt idx="4">
                  <c:v>Talcahuano</c:v>
                </c:pt>
                <c:pt idx="5">
                  <c:v>Temuco</c:v>
                </c:pt>
                <c:pt idx="6">
                  <c:v>Chillán</c:v>
                </c:pt>
                <c:pt idx="7">
                  <c:v>Chiguayante</c:v>
                </c:pt>
                <c:pt idx="8">
                  <c:v>Promedio Sur</c:v>
                </c:pt>
                <c:pt idx="9">
                  <c:v>San Pedro de la Paz</c:v>
                </c:pt>
                <c:pt idx="10">
                  <c:v>Coronel</c:v>
                </c:pt>
                <c:pt idx="11">
                  <c:v>Promedio Nacional</c:v>
                </c:pt>
                <c:pt idx="12">
                  <c:v>Angol</c:v>
                </c:pt>
                <c:pt idx="13">
                  <c:v>San Carlos</c:v>
                </c:pt>
                <c:pt idx="14">
                  <c:v>Penco</c:v>
                </c:pt>
                <c:pt idx="15">
                  <c:v>Curicó</c:v>
                </c:pt>
                <c:pt idx="16">
                  <c:v>Linares</c:v>
                </c:pt>
                <c:pt idx="17">
                  <c:v>Los Angeles</c:v>
                </c:pt>
                <c:pt idx="18">
                  <c:v>Padre las Casas</c:v>
                </c:pt>
                <c:pt idx="19">
                  <c:v>Chillán Viejo</c:v>
                </c:pt>
                <c:pt idx="20">
                  <c:v>Hualpén</c:v>
                </c:pt>
                <c:pt idx="21">
                  <c:v>Lota</c:v>
                </c:pt>
              </c:strCache>
            </c:strRef>
          </c:cat>
          <c:val>
            <c:numRef>
              <c:f>'Zona Sur (Gráficos)'!$M$2:$M$23</c:f>
              <c:numCache>
                <c:formatCode>General</c:formatCode>
                <c:ptCount val="22"/>
                <c:pt idx="0">
                  <c:v>54.18047482590903</c:v>
                </c:pt>
                <c:pt idx="1">
                  <c:v>52.803698133332595</c:v>
                </c:pt>
                <c:pt idx="2">
                  <c:v>52.741693660873615</c:v>
                </c:pt>
                <c:pt idx="3">
                  <c:v>51.719445647559766</c:v>
                </c:pt>
                <c:pt idx="4">
                  <c:v>50.968197525968542</c:v>
                </c:pt>
                <c:pt idx="5">
                  <c:v>49.924631712854072</c:v>
                </c:pt>
                <c:pt idx="6">
                  <c:v>49.012685664939802</c:v>
                </c:pt>
                <c:pt idx="7">
                  <c:v>48.770607524307515</c:v>
                </c:pt>
                <c:pt idx="8">
                  <c:v>48.759591328501962</c:v>
                </c:pt>
                <c:pt idx="9">
                  <c:v>47.910236415022894</c:v>
                </c:pt>
                <c:pt idx="10">
                  <c:v>47.79639401021101</c:v>
                </c:pt>
                <c:pt idx="11">
                  <c:v>47.791341948360262</c:v>
                </c:pt>
                <c:pt idx="12">
                  <c:v>47.609308016531358</c:v>
                </c:pt>
                <c:pt idx="13">
                  <c:v>46.843270716573173</c:v>
                </c:pt>
                <c:pt idx="14">
                  <c:v>46.376483830224316</c:v>
                </c:pt>
                <c:pt idx="15">
                  <c:v>46.278644968823578</c:v>
                </c:pt>
                <c:pt idx="16">
                  <c:v>46.225787697999159</c:v>
                </c:pt>
                <c:pt idx="17">
                  <c:v>45.198189379975268</c:v>
                </c:pt>
                <c:pt idx="18">
                  <c:v>43.640619758407198</c:v>
                </c:pt>
                <c:pt idx="19">
                  <c:v>43.618812312460463</c:v>
                </c:pt>
                <c:pt idx="20">
                  <c:v>43.47336846421608</c:v>
                </c:pt>
                <c:pt idx="21">
                  <c:v>41.020938162962715</c:v>
                </c:pt>
              </c:numCache>
            </c:numRef>
          </c:val>
        </c:ser>
        <c:dLbls/>
        <c:axId val="108846080"/>
        <c:axId val="108847872"/>
      </c:barChart>
      <c:catAx>
        <c:axId val="1088460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08847872"/>
        <c:crosses val="autoZero"/>
        <c:auto val="1"/>
        <c:lblAlgn val="ctr"/>
        <c:lblOffset val="100"/>
      </c:catAx>
      <c:valAx>
        <c:axId val="108847872"/>
        <c:scaling>
          <c:orientation val="minMax"/>
        </c:scaling>
        <c:axPos val="l"/>
        <c:majorGridlines/>
        <c:numFmt formatCode="General" sourceLinked="1"/>
        <c:tickLblPos val="nextTo"/>
        <c:crossAx val="108846080"/>
        <c:crosses val="autoZero"/>
        <c:crossBetween val="between"/>
      </c:valAx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/>
              <a:t>ICVU Zona Austral</a:t>
            </a:r>
          </a:p>
        </c:rich>
      </c:tx>
      <c:layout>
        <c:manualLayout>
          <c:xMode val="edge"/>
          <c:yMode val="edge"/>
          <c:x val="9.5737093658022104E-2"/>
          <c:y val="6.6833733458651026E-2"/>
        </c:manualLayout>
      </c:layout>
    </c:title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cat>
            <c:strRef>
              <c:f>'Zona Austral (Gráficos)'!$J$2:$J$10</c:f>
              <c:strCache>
                <c:ptCount val="9"/>
                <c:pt idx="0">
                  <c:v>Puerto Varas</c:v>
                </c:pt>
                <c:pt idx="1">
                  <c:v>Castro</c:v>
                </c:pt>
                <c:pt idx="2">
                  <c:v>Punta Arenas</c:v>
                </c:pt>
                <c:pt idx="3">
                  <c:v>Promedio Austral</c:v>
                </c:pt>
                <c:pt idx="4">
                  <c:v>Valdivia</c:v>
                </c:pt>
                <c:pt idx="5">
                  <c:v>Coihaique</c:v>
                </c:pt>
                <c:pt idx="6">
                  <c:v>Puerto Montt</c:v>
                </c:pt>
                <c:pt idx="7">
                  <c:v>Osorno</c:v>
                </c:pt>
                <c:pt idx="8">
                  <c:v>Promedio Nacional</c:v>
                </c:pt>
              </c:strCache>
            </c:strRef>
          </c:cat>
          <c:val>
            <c:numRef>
              <c:f>'Zona Austral (Gráficos)'!$M$2:$M$10</c:f>
              <c:numCache>
                <c:formatCode>General</c:formatCode>
                <c:ptCount val="9"/>
                <c:pt idx="0">
                  <c:v>58.007857350890099</c:v>
                </c:pt>
                <c:pt idx="1">
                  <c:v>56.989787006499</c:v>
                </c:pt>
                <c:pt idx="2">
                  <c:v>56.601815272978129</c:v>
                </c:pt>
                <c:pt idx="3">
                  <c:v>52.220053138521486</c:v>
                </c:pt>
                <c:pt idx="4">
                  <c:v>51.562802377431112</c:v>
                </c:pt>
                <c:pt idx="5">
                  <c:v>51.314940178352771</c:v>
                </c:pt>
                <c:pt idx="6">
                  <c:v>50.760807037369823</c:v>
                </c:pt>
                <c:pt idx="7">
                  <c:v>48.937122080230701</c:v>
                </c:pt>
                <c:pt idx="8">
                  <c:v>47.791341948360262</c:v>
                </c:pt>
              </c:numCache>
            </c:numRef>
          </c:val>
        </c:ser>
        <c:dLbls/>
        <c:axId val="118905088"/>
        <c:axId val="118906880"/>
      </c:barChart>
      <c:catAx>
        <c:axId val="1189050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18906880"/>
        <c:crosses val="autoZero"/>
        <c:auto val="1"/>
        <c:lblAlgn val="ctr"/>
        <c:lblOffset val="100"/>
      </c:catAx>
      <c:valAx>
        <c:axId val="118906880"/>
        <c:scaling>
          <c:orientation val="minMax"/>
          <c:max val="60"/>
        </c:scaling>
        <c:axPos val="l"/>
        <c:majorGridlines/>
        <c:numFmt formatCode="General" sourceLinked="1"/>
        <c:tickLblPos val="nextTo"/>
        <c:crossAx val="11890508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/>
              <a:t>ICVU Anillo Interior AMS</a:t>
            </a:r>
          </a:p>
        </c:rich>
      </c:tx>
      <c:layout>
        <c:manualLayout>
          <c:xMode val="edge"/>
          <c:yMode val="edge"/>
          <c:x val="6.7817795079109996E-2"/>
          <c:y val="5.4750346617297004E-2"/>
        </c:manualLayout>
      </c:layout>
    </c:title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cat>
            <c:strRef>
              <c:f>'Anilo Interior AMS (Gráficos)'!$J$2:$J$24</c:f>
              <c:strCache>
                <c:ptCount val="23"/>
                <c:pt idx="0">
                  <c:v>Providencia</c:v>
                </c:pt>
                <c:pt idx="1">
                  <c:v>Ñuñoa</c:v>
                </c:pt>
                <c:pt idx="2">
                  <c:v>Santiago</c:v>
                </c:pt>
                <c:pt idx="3">
                  <c:v>La Cisterna</c:v>
                </c:pt>
                <c:pt idx="4">
                  <c:v>Promedio Nacional</c:v>
                </c:pt>
                <c:pt idx="5">
                  <c:v>San Miguel</c:v>
                </c:pt>
                <c:pt idx="6">
                  <c:v>Estación Central</c:v>
                </c:pt>
                <c:pt idx="7">
                  <c:v>Pudahuel</c:v>
                </c:pt>
                <c:pt idx="8">
                  <c:v>Cerrillos</c:v>
                </c:pt>
                <c:pt idx="9">
                  <c:v>Promedio Anillo Interior AMS</c:v>
                </c:pt>
                <c:pt idx="10">
                  <c:v>Macul</c:v>
                </c:pt>
                <c:pt idx="11">
                  <c:v>Recoleta</c:v>
                </c:pt>
                <c:pt idx="12">
                  <c:v>San Joaquín</c:v>
                </c:pt>
                <c:pt idx="13">
                  <c:v>Lo Espejo</c:v>
                </c:pt>
                <c:pt idx="14">
                  <c:v>Lo Prado</c:v>
                </c:pt>
                <c:pt idx="15">
                  <c:v>Renca</c:v>
                </c:pt>
                <c:pt idx="16">
                  <c:v>Cerro Navia</c:v>
                </c:pt>
                <c:pt idx="17">
                  <c:v>Quinta Normal</c:v>
                </c:pt>
                <c:pt idx="18">
                  <c:v>Independencia</c:v>
                </c:pt>
                <c:pt idx="19">
                  <c:v>Conchalí</c:v>
                </c:pt>
                <c:pt idx="20">
                  <c:v>La Granja</c:v>
                </c:pt>
                <c:pt idx="21">
                  <c:v>Pedro Aguirre Cerda</c:v>
                </c:pt>
                <c:pt idx="22">
                  <c:v>San Ramón</c:v>
                </c:pt>
              </c:strCache>
            </c:strRef>
          </c:cat>
          <c:val>
            <c:numRef>
              <c:f>'Anilo Interior AMS (Gráficos)'!$M$2:$M$24</c:f>
              <c:numCache>
                <c:formatCode>General</c:formatCode>
                <c:ptCount val="23"/>
                <c:pt idx="0">
                  <c:v>74.564440952044606</c:v>
                </c:pt>
                <c:pt idx="1">
                  <c:v>58.099693407367518</c:v>
                </c:pt>
                <c:pt idx="2">
                  <c:v>51.038277625910567</c:v>
                </c:pt>
                <c:pt idx="3">
                  <c:v>49.862564844904306</c:v>
                </c:pt>
                <c:pt idx="4">
                  <c:v>47.791341948360262</c:v>
                </c:pt>
                <c:pt idx="5">
                  <c:v>47.446627454585837</c:v>
                </c:pt>
                <c:pt idx="6">
                  <c:v>45.872269095943814</c:v>
                </c:pt>
                <c:pt idx="7">
                  <c:v>45.848088305802335</c:v>
                </c:pt>
                <c:pt idx="8">
                  <c:v>45.302253316762496</c:v>
                </c:pt>
                <c:pt idx="9">
                  <c:v>44.308482374888747</c:v>
                </c:pt>
                <c:pt idx="10">
                  <c:v>41.850544216843367</c:v>
                </c:pt>
                <c:pt idx="11">
                  <c:v>41.715011961778671</c:v>
                </c:pt>
                <c:pt idx="12">
                  <c:v>41.338129327953332</c:v>
                </c:pt>
                <c:pt idx="13">
                  <c:v>40.090910435245249</c:v>
                </c:pt>
                <c:pt idx="14">
                  <c:v>38.797186839102707</c:v>
                </c:pt>
                <c:pt idx="15">
                  <c:v>38.293143526605178</c:v>
                </c:pt>
                <c:pt idx="16">
                  <c:v>37.490261213534666</c:v>
                </c:pt>
                <c:pt idx="17">
                  <c:v>36.530100193427181</c:v>
                </c:pt>
                <c:pt idx="18">
                  <c:v>34.736773207670126</c:v>
                </c:pt>
                <c:pt idx="19">
                  <c:v>34.012224274874711</c:v>
                </c:pt>
                <c:pt idx="20">
                  <c:v>33.84249408529854</c:v>
                </c:pt>
                <c:pt idx="21">
                  <c:v>33.477668261735047</c:v>
                </c:pt>
                <c:pt idx="22">
                  <c:v>31.125642536714921</c:v>
                </c:pt>
              </c:numCache>
            </c:numRef>
          </c:val>
        </c:ser>
        <c:dLbls/>
        <c:axId val="97643520"/>
        <c:axId val="97665792"/>
      </c:barChart>
      <c:catAx>
        <c:axId val="97643520"/>
        <c:scaling>
          <c:orientation val="minMax"/>
        </c:scaling>
        <c:axPos val="b"/>
        <c:numFmt formatCode="General" sourceLinked="0"/>
        <c:tickLblPos val="nextTo"/>
        <c:crossAx val="97665792"/>
        <c:crosses val="autoZero"/>
        <c:auto val="1"/>
        <c:lblAlgn val="ctr"/>
        <c:lblOffset val="100"/>
      </c:catAx>
      <c:valAx>
        <c:axId val="97665792"/>
        <c:scaling>
          <c:orientation val="minMax"/>
        </c:scaling>
        <c:axPos val="l"/>
        <c:majorGridlines/>
        <c:numFmt formatCode="General" sourceLinked="1"/>
        <c:tickLblPos val="nextTo"/>
        <c:crossAx val="97643520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/>
              <a:t>ICVU por Anillo</a:t>
            </a:r>
            <a:r>
              <a:rPr lang="es-CL" baseline="0"/>
              <a:t> AMS</a:t>
            </a:r>
            <a:endParaRPr lang="es-CL"/>
          </a:p>
        </c:rich>
      </c:tx>
      <c:layout>
        <c:manualLayout>
          <c:xMode val="edge"/>
          <c:yMode val="edge"/>
          <c:x val="9.6417164181701195E-2"/>
          <c:y val="0.12052340690041302"/>
        </c:manualLayout>
      </c:layout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'Anilo Interior AMS (Gráficos)'!$B$49:$B$51</c:f>
              <c:strCache>
                <c:ptCount val="3"/>
                <c:pt idx="0">
                  <c:v>Anillo Exterior AMS</c:v>
                </c:pt>
                <c:pt idx="1">
                  <c:v>Promedio Nacional</c:v>
                </c:pt>
                <c:pt idx="2">
                  <c:v>Anillo Interior AMS</c:v>
                </c:pt>
              </c:strCache>
            </c:strRef>
          </c:cat>
          <c:val>
            <c:numRef>
              <c:f>'Anilo Interior AMS (Gráficos)'!$C$49:$C$51</c:f>
              <c:numCache>
                <c:formatCode>General</c:formatCode>
                <c:ptCount val="3"/>
                <c:pt idx="0">
                  <c:v>48.633258565310285</c:v>
                </c:pt>
                <c:pt idx="1">
                  <c:v>47.791341948360262</c:v>
                </c:pt>
                <c:pt idx="2">
                  <c:v>44.308482374888747</c:v>
                </c:pt>
              </c:numCache>
            </c:numRef>
          </c:val>
        </c:ser>
        <c:dLbls/>
        <c:axId val="97694848"/>
        <c:axId val="97696384"/>
      </c:barChart>
      <c:catAx>
        <c:axId val="97694848"/>
        <c:scaling>
          <c:orientation val="minMax"/>
        </c:scaling>
        <c:axPos val="b"/>
        <c:numFmt formatCode="General" sourceLinked="0"/>
        <c:tickLblPos val="nextTo"/>
        <c:crossAx val="97696384"/>
        <c:crosses val="autoZero"/>
        <c:auto val="1"/>
        <c:lblAlgn val="ctr"/>
        <c:lblOffset val="100"/>
      </c:catAx>
      <c:valAx>
        <c:axId val="97696384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crossAx val="97694848"/>
        <c:crosses val="autoZero"/>
        <c:crossBetween val="between"/>
        <c:majorUnit val="10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/>
            </a:pPr>
            <a:r>
              <a:rPr lang="es-CL"/>
              <a:t>ICVU Anillo Exterior AMS</a:t>
            </a:r>
          </a:p>
        </c:rich>
      </c:tx>
      <c:layout>
        <c:manualLayout>
          <c:xMode val="edge"/>
          <c:yMode val="edge"/>
          <c:x val="6.5372340453675112E-2"/>
          <c:y val="5.0374593752133795E-2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9999"/>
            </a:solidFill>
          </c:spPr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accent1"/>
              </a:solidFill>
            </c:spPr>
          </c:dPt>
          <c:dPt>
            <c:idx val="5"/>
            <c:spPr>
              <a:solidFill>
                <a:schemeClr val="accent1"/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8"/>
            <c:spPr>
              <a:solidFill>
                <a:schemeClr val="accent1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accent1"/>
              </a:solidFill>
            </c:spPr>
          </c:dPt>
          <c:dPt>
            <c:idx val="21"/>
            <c:spPr>
              <a:solidFill>
                <a:schemeClr val="accent1"/>
              </a:solidFill>
            </c:spPr>
          </c:dPt>
          <c:cat>
            <c:strRef>
              <c:f>'Anillo Exterior AMS (Gráficos)'!$J$2:$J$23</c:f>
              <c:strCache>
                <c:ptCount val="22"/>
                <c:pt idx="0">
                  <c:v>Las Condes</c:v>
                </c:pt>
                <c:pt idx="1">
                  <c:v>Vitacura</c:v>
                </c:pt>
                <c:pt idx="2">
                  <c:v>Lo Barnechea</c:v>
                </c:pt>
                <c:pt idx="3">
                  <c:v>La Reina</c:v>
                </c:pt>
                <c:pt idx="4">
                  <c:v>Maipú</c:v>
                </c:pt>
                <c:pt idx="5">
                  <c:v>Colina</c:v>
                </c:pt>
                <c:pt idx="6">
                  <c:v>Huechuraba</c:v>
                </c:pt>
                <c:pt idx="7">
                  <c:v>Promedio Anillo Exterior AMS</c:v>
                </c:pt>
                <c:pt idx="8">
                  <c:v>Promedio Nacional</c:v>
                </c:pt>
                <c:pt idx="9">
                  <c:v>Lampa</c:v>
                </c:pt>
                <c:pt idx="10">
                  <c:v>Paine</c:v>
                </c:pt>
                <c:pt idx="11">
                  <c:v>La Florida</c:v>
                </c:pt>
                <c:pt idx="12">
                  <c:v>Quilicura</c:v>
                </c:pt>
                <c:pt idx="13">
                  <c:v>Talagante</c:v>
                </c:pt>
                <c:pt idx="14">
                  <c:v>Padre Hurtado</c:v>
                </c:pt>
                <c:pt idx="15">
                  <c:v>Peñaflor</c:v>
                </c:pt>
                <c:pt idx="16">
                  <c:v>Peñalolén</c:v>
                </c:pt>
                <c:pt idx="17">
                  <c:v>Buin</c:v>
                </c:pt>
                <c:pt idx="18">
                  <c:v>Puente Alto</c:v>
                </c:pt>
                <c:pt idx="19">
                  <c:v>San Bernardo</c:v>
                </c:pt>
                <c:pt idx="20">
                  <c:v>El Bosque</c:v>
                </c:pt>
                <c:pt idx="21">
                  <c:v>La Pintana</c:v>
                </c:pt>
              </c:strCache>
            </c:strRef>
          </c:cat>
          <c:val>
            <c:numRef>
              <c:f>'Anillo Exterior AMS (Gráficos)'!$M$2:$M$23</c:f>
              <c:numCache>
                <c:formatCode>General</c:formatCode>
                <c:ptCount val="22"/>
                <c:pt idx="0">
                  <c:v>75.760343102707608</c:v>
                </c:pt>
                <c:pt idx="1">
                  <c:v>74.838419548802563</c:v>
                </c:pt>
                <c:pt idx="2">
                  <c:v>67.269845462891141</c:v>
                </c:pt>
                <c:pt idx="3">
                  <c:v>66.175672809591902</c:v>
                </c:pt>
                <c:pt idx="4">
                  <c:v>53.510302474261955</c:v>
                </c:pt>
                <c:pt idx="5">
                  <c:v>53.505868185863037</c:v>
                </c:pt>
                <c:pt idx="6">
                  <c:v>50.895020588028729</c:v>
                </c:pt>
                <c:pt idx="7">
                  <c:v>48.633258565310285</c:v>
                </c:pt>
                <c:pt idx="8">
                  <c:v>47.791341948360262</c:v>
                </c:pt>
                <c:pt idx="9">
                  <c:v>47.370793745689447</c:v>
                </c:pt>
                <c:pt idx="10">
                  <c:v>47.323044988840635</c:v>
                </c:pt>
                <c:pt idx="11">
                  <c:v>47.134213405071762</c:v>
                </c:pt>
                <c:pt idx="12">
                  <c:v>46.77059517251665</c:v>
                </c:pt>
                <c:pt idx="13">
                  <c:v>46.033587782609395</c:v>
                </c:pt>
                <c:pt idx="14">
                  <c:v>45.608153958087549</c:v>
                </c:pt>
                <c:pt idx="15">
                  <c:v>44.89464797604272</c:v>
                </c:pt>
                <c:pt idx="16">
                  <c:v>44.189733940357257</c:v>
                </c:pt>
                <c:pt idx="17">
                  <c:v>43.723038828709896</c:v>
                </c:pt>
                <c:pt idx="18">
                  <c:v>40.585549478435667</c:v>
                </c:pt>
                <c:pt idx="19">
                  <c:v>38.873542133022617</c:v>
                </c:pt>
                <c:pt idx="20">
                  <c:v>35.223820068782317</c:v>
                </c:pt>
                <c:pt idx="21">
                  <c:v>32.402045936033403</c:v>
                </c:pt>
              </c:numCache>
            </c:numRef>
          </c:val>
        </c:ser>
        <c:dLbls/>
        <c:axId val="97992064"/>
        <c:axId val="98002048"/>
      </c:barChart>
      <c:catAx>
        <c:axId val="97992064"/>
        <c:scaling>
          <c:orientation val="minMax"/>
        </c:scaling>
        <c:axPos val="b"/>
        <c:numFmt formatCode="General" sourceLinked="0"/>
        <c:tickLblPos val="nextTo"/>
        <c:crossAx val="98002048"/>
        <c:crosses val="autoZero"/>
        <c:auto val="1"/>
        <c:lblAlgn val="ctr"/>
        <c:lblOffset val="100"/>
      </c:catAx>
      <c:valAx>
        <c:axId val="98002048"/>
        <c:scaling>
          <c:orientation val="minMax"/>
        </c:scaling>
        <c:axPos val="l"/>
        <c:majorGridlines/>
        <c:numFmt formatCode="General" sourceLinked="1"/>
        <c:tickLblPos val="nextTo"/>
        <c:crossAx val="97992064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 algn="ctr">
              <a:defRPr lang="es-CL" noProof="0"/>
            </a:pPr>
            <a:r>
              <a:rPr lang="es-CL" sz="1800" b="1" i="0" baseline="0" noProof="0" dirty="0"/>
              <a:t>ICVU en comunas de la RM, </a:t>
            </a:r>
            <a:endParaRPr lang="es-CL" noProof="0" dirty="0"/>
          </a:p>
          <a:p>
            <a:pPr algn="ctr">
              <a:defRPr lang="es-CL" noProof="0"/>
            </a:pPr>
            <a:r>
              <a:rPr lang="es-CL" sz="1800" b="1" i="0" baseline="0" noProof="0" dirty="0"/>
              <a:t>ordenadas según densidad de población</a:t>
            </a:r>
          </a:p>
        </c:rich>
      </c:tx>
      <c:layout>
        <c:manualLayout>
          <c:xMode val="edge"/>
          <c:yMode val="edge"/>
          <c:x val="3.9909548945773109E-2"/>
          <c:y val="2.4555280492666504E-2"/>
        </c:manualLayout>
      </c:layout>
    </c:title>
    <c:plotArea>
      <c:layout/>
      <c:barChart>
        <c:barDir val="col"/>
        <c:grouping val="clustered"/>
        <c:ser>
          <c:idx val="0"/>
          <c:order val="0"/>
          <c:trendline>
            <c:trendlineType val="linear"/>
            <c:dispRSqr val="1"/>
            <c:trendlineLbl>
              <c:layout>
                <c:manualLayout>
                  <c:x val="-0.207350758751632"/>
                  <c:y val="1.3820562595400003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es-CL"/>
                </a:p>
              </c:txPr>
            </c:trendlineLbl>
          </c:trendline>
          <c:cat>
            <c:strRef>
              <c:f>'RM densidad (Gráfico)'!$B$47:$B$84</c:f>
              <c:strCache>
                <c:ptCount val="38"/>
                <c:pt idx="0">
                  <c:v>Lo Espejo</c:v>
                </c:pt>
                <c:pt idx="1">
                  <c:v>Maipú</c:v>
                </c:pt>
                <c:pt idx="2">
                  <c:v>Santiago</c:v>
                </c:pt>
                <c:pt idx="3">
                  <c:v>Lo Prado</c:v>
                </c:pt>
                <c:pt idx="4">
                  <c:v>La Granja</c:v>
                </c:pt>
                <c:pt idx="5">
                  <c:v>Cerro Navia</c:v>
                </c:pt>
                <c:pt idx="6">
                  <c:v>San Ramón</c:v>
                </c:pt>
                <c:pt idx="7">
                  <c:v>El Bosque</c:v>
                </c:pt>
                <c:pt idx="8">
                  <c:v>Conchalí</c:v>
                </c:pt>
                <c:pt idx="9">
                  <c:v>Ñuñoa</c:v>
                </c:pt>
                <c:pt idx="10">
                  <c:v>San Bernardo</c:v>
                </c:pt>
                <c:pt idx="11">
                  <c:v>Colina</c:v>
                </c:pt>
                <c:pt idx="12">
                  <c:v>Pedro Aguirre Cerda</c:v>
                </c:pt>
                <c:pt idx="13">
                  <c:v>Independencia</c:v>
                </c:pt>
                <c:pt idx="14">
                  <c:v>Peñalolén</c:v>
                </c:pt>
                <c:pt idx="15">
                  <c:v>San Miguel</c:v>
                </c:pt>
                <c:pt idx="16">
                  <c:v>Puente Alto</c:v>
                </c:pt>
                <c:pt idx="17">
                  <c:v>Providencia</c:v>
                </c:pt>
                <c:pt idx="18">
                  <c:v>Recoleta</c:v>
                </c:pt>
                <c:pt idx="19">
                  <c:v>San Joaquín</c:v>
                </c:pt>
                <c:pt idx="20">
                  <c:v>La Pintana</c:v>
                </c:pt>
                <c:pt idx="21">
                  <c:v>Renca</c:v>
                </c:pt>
                <c:pt idx="22">
                  <c:v>La Florida</c:v>
                </c:pt>
                <c:pt idx="23">
                  <c:v>Macul</c:v>
                </c:pt>
                <c:pt idx="24">
                  <c:v>Quinta Normal</c:v>
                </c:pt>
                <c:pt idx="25">
                  <c:v>La Cisterna</c:v>
                </c:pt>
                <c:pt idx="26">
                  <c:v>Paine</c:v>
                </c:pt>
                <c:pt idx="27">
                  <c:v>Peñaflor</c:v>
                </c:pt>
                <c:pt idx="28">
                  <c:v>Quilicura</c:v>
                </c:pt>
                <c:pt idx="29">
                  <c:v>Las Condes</c:v>
                </c:pt>
                <c:pt idx="30">
                  <c:v>Estación Central</c:v>
                </c:pt>
                <c:pt idx="31">
                  <c:v>Pudahuel</c:v>
                </c:pt>
                <c:pt idx="32">
                  <c:v>Huechuraba</c:v>
                </c:pt>
                <c:pt idx="33">
                  <c:v>La Reina</c:v>
                </c:pt>
                <c:pt idx="34">
                  <c:v>Cerrillos</c:v>
                </c:pt>
                <c:pt idx="35">
                  <c:v>Talagante</c:v>
                </c:pt>
                <c:pt idx="36">
                  <c:v>Vitacura</c:v>
                </c:pt>
                <c:pt idx="37">
                  <c:v>Lo Barnechea</c:v>
                </c:pt>
              </c:strCache>
            </c:strRef>
          </c:cat>
          <c:val>
            <c:numRef>
              <c:f>'RM densidad (Gráfico)'!$C$47:$C$84</c:f>
              <c:numCache>
                <c:formatCode>General</c:formatCode>
                <c:ptCount val="38"/>
                <c:pt idx="0">
                  <c:v>40.090910435245249</c:v>
                </c:pt>
                <c:pt idx="1">
                  <c:v>53.510302474261955</c:v>
                </c:pt>
                <c:pt idx="2">
                  <c:v>51.038277625910567</c:v>
                </c:pt>
                <c:pt idx="3">
                  <c:v>38.797186839102707</c:v>
                </c:pt>
                <c:pt idx="4">
                  <c:v>33.84249408529854</c:v>
                </c:pt>
                <c:pt idx="5">
                  <c:v>37.490261213534666</c:v>
                </c:pt>
                <c:pt idx="6">
                  <c:v>31.125642536714921</c:v>
                </c:pt>
                <c:pt idx="7">
                  <c:v>35.223820068782317</c:v>
                </c:pt>
                <c:pt idx="8">
                  <c:v>34.012224274874711</c:v>
                </c:pt>
                <c:pt idx="9">
                  <c:v>58.099693407367518</c:v>
                </c:pt>
                <c:pt idx="10">
                  <c:v>38.873542133022617</c:v>
                </c:pt>
                <c:pt idx="11">
                  <c:v>53.505868185863037</c:v>
                </c:pt>
                <c:pt idx="12">
                  <c:v>33.477668261735047</c:v>
                </c:pt>
                <c:pt idx="13">
                  <c:v>34.736773207670126</c:v>
                </c:pt>
                <c:pt idx="14">
                  <c:v>44.189733940357257</c:v>
                </c:pt>
                <c:pt idx="15">
                  <c:v>47.446627454585837</c:v>
                </c:pt>
                <c:pt idx="16">
                  <c:v>40.585549478435667</c:v>
                </c:pt>
                <c:pt idx="17">
                  <c:v>74.564440952044606</c:v>
                </c:pt>
                <c:pt idx="18">
                  <c:v>41.715011961778671</c:v>
                </c:pt>
                <c:pt idx="19">
                  <c:v>41.338129327953332</c:v>
                </c:pt>
                <c:pt idx="20">
                  <c:v>32.402045936033403</c:v>
                </c:pt>
                <c:pt idx="21">
                  <c:v>38.293143526605178</c:v>
                </c:pt>
                <c:pt idx="22">
                  <c:v>47.134213405071762</c:v>
                </c:pt>
                <c:pt idx="23">
                  <c:v>41.850544216843367</c:v>
                </c:pt>
                <c:pt idx="24">
                  <c:v>36.530100193427181</c:v>
                </c:pt>
                <c:pt idx="25">
                  <c:v>49.862564844904306</c:v>
                </c:pt>
                <c:pt idx="26">
                  <c:v>47.323044988840635</c:v>
                </c:pt>
                <c:pt idx="27">
                  <c:v>44.89464797604272</c:v>
                </c:pt>
                <c:pt idx="28">
                  <c:v>46.77059517251665</c:v>
                </c:pt>
                <c:pt idx="29">
                  <c:v>75.760343102707608</c:v>
                </c:pt>
                <c:pt idx="30">
                  <c:v>45.872269095943814</c:v>
                </c:pt>
                <c:pt idx="31">
                  <c:v>45.848088305802335</c:v>
                </c:pt>
                <c:pt idx="32">
                  <c:v>50.895020588028729</c:v>
                </c:pt>
                <c:pt idx="33">
                  <c:v>66.175672809591902</c:v>
                </c:pt>
                <c:pt idx="34">
                  <c:v>45.302253316762496</c:v>
                </c:pt>
                <c:pt idx="35">
                  <c:v>46.033587782609395</c:v>
                </c:pt>
                <c:pt idx="36">
                  <c:v>74.838419548802563</c:v>
                </c:pt>
                <c:pt idx="37">
                  <c:v>67.269845462891141</c:v>
                </c:pt>
              </c:numCache>
            </c:numRef>
          </c:val>
        </c:ser>
        <c:dLbls/>
        <c:axId val="100765056"/>
        <c:axId val="100770944"/>
      </c:barChart>
      <c:catAx>
        <c:axId val="100765056"/>
        <c:scaling>
          <c:orientation val="minMax"/>
        </c:scaling>
        <c:axPos val="b"/>
        <c:numFmt formatCode="General" sourceLinked="0"/>
        <c:tickLblPos val="nextTo"/>
        <c:crossAx val="100770944"/>
        <c:crosses val="autoZero"/>
        <c:auto val="1"/>
        <c:lblAlgn val="ctr"/>
        <c:lblOffset val="100"/>
      </c:catAx>
      <c:valAx>
        <c:axId val="100770944"/>
        <c:scaling>
          <c:orientation val="minMax"/>
        </c:scaling>
        <c:axPos val="l"/>
        <c:majorGridlines/>
        <c:numFmt formatCode="General" sourceLinked="1"/>
        <c:tickLblPos val="nextTo"/>
        <c:crossAx val="100765056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 algn="ctr">
              <a:defRPr/>
            </a:pPr>
            <a:r>
              <a:rPr lang="es-CL" sz="1800" b="1" i="0" baseline="0"/>
              <a:t>ICVU en comunas de la RM, </a:t>
            </a:r>
            <a:endParaRPr lang="es-CL"/>
          </a:p>
          <a:p>
            <a:pPr algn="ctr">
              <a:defRPr/>
            </a:pPr>
            <a:r>
              <a:rPr lang="es-CL" sz="1800" b="1" i="0" baseline="0"/>
              <a:t>ordenadas según cantidad de habitantes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rendline>
            <c:trendlineType val="linear"/>
            <c:dispRSqr val="1"/>
            <c:trendlineLbl>
              <c:layout>
                <c:manualLayout>
                  <c:x val="-1.5766124813456205E-2"/>
                  <c:y val="-1.4272731032011104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es-CL"/>
                </a:p>
              </c:txPr>
            </c:trendlineLbl>
          </c:trendline>
          <c:cat>
            <c:strRef>
              <c:f>'RM población (Gráfico)'!$B$2:$B$43</c:f>
              <c:strCache>
                <c:ptCount val="42"/>
                <c:pt idx="0">
                  <c:v>Puente Alto</c:v>
                </c:pt>
                <c:pt idx="1">
                  <c:v>Maipú</c:v>
                </c:pt>
                <c:pt idx="2">
                  <c:v>La Florida</c:v>
                </c:pt>
                <c:pt idx="3">
                  <c:v>Santiago</c:v>
                </c:pt>
                <c:pt idx="4">
                  <c:v>San Bernardo</c:v>
                </c:pt>
                <c:pt idx="5">
                  <c:v>Las Condes</c:v>
                </c:pt>
                <c:pt idx="6">
                  <c:v>Peñalolén</c:v>
                </c:pt>
                <c:pt idx="7">
                  <c:v>Pudahuel</c:v>
                </c:pt>
                <c:pt idx="8">
                  <c:v>Ñuñoa</c:v>
                </c:pt>
                <c:pt idx="9">
                  <c:v>La Pintana</c:v>
                </c:pt>
                <c:pt idx="10">
                  <c:v>Quilicura</c:v>
                </c:pt>
                <c:pt idx="11">
                  <c:v>El Bosque</c:v>
                </c:pt>
                <c:pt idx="12">
                  <c:v>Recoleta</c:v>
                </c:pt>
                <c:pt idx="13">
                  <c:v>Cerro Navia</c:v>
                </c:pt>
                <c:pt idx="14">
                  <c:v>Renca</c:v>
                </c:pt>
                <c:pt idx="15">
                  <c:v>Providencia</c:v>
                </c:pt>
                <c:pt idx="16">
                  <c:v>Estación Central</c:v>
                </c:pt>
                <c:pt idx="17">
                  <c:v>La Granja</c:v>
                </c:pt>
                <c:pt idx="18">
                  <c:v>Conchalí</c:v>
                </c:pt>
                <c:pt idx="19">
                  <c:v>Macul</c:v>
                </c:pt>
                <c:pt idx="20">
                  <c:v>Pedro Aguirre Cerda</c:v>
                </c:pt>
                <c:pt idx="21">
                  <c:v>Colina</c:v>
                </c:pt>
                <c:pt idx="22">
                  <c:v>Lo Espejo</c:v>
                </c:pt>
                <c:pt idx="23">
                  <c:v>Melipilla</c:v>
                </c:pt>
                <c:pt idx="24">
                  <c:v>Quinta Normal</c:v>
                </c:pt>
                <c:pt idx="25">
                  <c:v>Lo Prado</c:v>
                </c:pt>
                <c:pt idx="26">
                  <c:v>San Miguel</c:v>
                </c:pt>
                <c:pt idx="27">
                  <c:v>San Joaquín</c:v>
                </c:pt>
                <c:pt idx="28">
                  <c:v>Lo Barnechea</c:v>
                </c:pt>
                <c:pt idx="29">
                  <c:v>La Reina</c:v>
                </c:pt>
                <c:pt idx="30">
                  <c:v>San Ramón</c:v>
                </c:pt>
                <c:pt idx="31">
                  <c:v>Huechuraba</c:v>
                </c:pt>
                <c:pt idx="32">
                  <c:v>La Cisterna</c:v>
                </c:pt>
                <c:pt idx="33">
                  <c:v>Peñaflor</c:v>
                </c:pt>
                <c:pt idx="34">
                  <c:v>Vitacura</c:v>
                </c:pt>
                <c:pt idx="35">
                  <c:v>Lampa</c:v>
                </c:pt>
                <c:pt idx="36">
                  <c:v>Cerrillos</c:v>
                </c:pt>
                <c:pt idx="37">
                  <c:v>Buin</c:v>
                </c:pt>
                <c:pt idx="38">
                  <c:v>Independencia</c:v>
                </c:pt>
                <c:pt idx="39">
                  <c:v>Talagante</c:v>
                </c:pt>
                <c:pt idx="40">
                  <c:v>Paine</c:v>
                </c:pt>
                <c:pt idx="41">
                  <c:v>Padre Hurtado</c:v>
                </c:pt>
              </c:strCache>
            </c:strRef>
          </c:cat>
          <c:val>
            <c:numRef>
              <c:f>'RM población (Gráfico)'!$C$2:$C$43</c:f>
              <c:numCache>
                <c:formatCode>0.0</c:formatCode>
                <c:ptCount val="42"/>
                <c:pt idx="0">
                  <c:v>40.585549478435667</c:v>
                </c:pt>
                <c:pt idx="1">
                  <c:v>53.510302474261955</c:v>
                </c:pt>
                <c:pt idx="2">
                  <c:v>47.134213405071762</c:v>
                </c:pt>
                <c:pt idx="3">
                  <c:v>51.038277625910567</c:v>
                </c:pt>
                <c:pt idx="4">
                  <c:v>38.873542133022617</c:v>
                </c:pt>
                <c:pt idx="5">
                  <c:v>75.760343102707608</c:v>
                </c:pt>
                <c:pt idx="6">
                  <c:v>44.189733940357257</c:v>
                </c:pt>
                <c:pt idx="7">
                  <c:v>45.848088305802335</c:v>
                </c:pt>
                <c:pt idx="8">
                  <c:v>58.099693407367518</c:v>
                </c:pt>
                <c:pt idx="9">
                  <c:v>32.402045936033403</c:v>
                </c:pt>
                <c:pt idx="10">
                  <c:v>46.77059517251665</c:v>
                </c:pt>
                <c:pt idx="11">
                  <c:v>35.223820068782317</c:v>
                </c:pt>
                <c:pt idx="12">
                  <c:v>41.715011961778671</c:v>
                </c:pt>
                <c:pt idx="13">
                  <c:v>37.490261213534666</c:v>
                </c:pt>
                <c:pt idx="14">
                  <c:v>38.293143526605178</c:v>
                </c:pt>
                <c:pt idx="15">
                  <c:v>74.564440952044606</c:v>
                </c:pt>
                <c:pt idx="16">
                  <c:v>45.872269095943814</c:v>
                </c:pt>
                <c:pt idx="17">
                  <c:v>33.84249408529854</c:v>
                </c:pt>
                <c:pt idx="18">
                  <c:v>34.012224274874711</c:v>
                </c:pt>
                <c:pt idx="19">
                  <c:v>41.850544216843367</c:v>
                </c:pt>
                <c:pt idx="20">
                  <c:v>33.477668261735047</c:v>
                </c:pt>
                <c:pt idx="21">
                  <c:v>53.505868185863037</c:v>
                </c:pt>
                <c:pt idx="22">
                  <c:v>40.090910435245249</c:v>
                </c:pt>
                <c:pt idx="23">
                  <c:v>42.791936226300855</c:v>
                </c:pt>
                <c:pt idx="24">
                  <c:v>36.530100193427181</c:v>
                </c:pt>
                <c:pt idx="25">
                  <c:v>38.797186839102707</c:v>
                </c:pt>
                <c:pt idx="26">
                  <c:v>47.446627454585837</c:v>
                </c:pt>
                <c:pt idx="27">
                  <c:v>41.338129327953332</c:v>
                </c:pt>
                <c:pt idx="28">
                  <c:v>67.269845462891141</c:v>
                </c:pt>
                <c:pt idx="29">
                  <c:v>66.175672809591902</c:v>
                </c:pt>
                <c:pt idx="30">
                  <c:v>31.125642536714921</c:v>
                </c:pt>
                <c:pt idx="31">
                  <c:v>50.895020588028729</c:v>
                </c:pt>
                <c:pt idx="32">
                  <c:v>49.862564844904306</c:v>
                </c:pt>
                <c:pt idx="33">
                  <c:v>44.89464797604272</c:v>
                </c:pt>
                <c:pt idx="34">
                  <c:v>74.838419548802563</c:v>
                </c:pt>
                <c:pt idx="35">
                  <c:v>47.370793745689447</c:v>
                </c:pt>
                <c:pt idx="36">
                  <c:v>45.302253316762496</c:v>
                </c:pt>
                <c:pt idx="37">
                  <c:v>43.723038828709896</c:v>
                </c:pt>
                <c:pt idx="38">
                  <c:v>34.736773207670126</c:v>
                </c:pt>
                <c:pt idx="39">
                  <c:v>46.033587782609395</c:v>
                </c:pt>
                <c:pt idx="40">
                  <c:v>47.323044988840635</c:v>
                </c:pt>
                <c:pt idx="41">
                  <c:v>45.608153958087549</c:v>
                </c:pt>
              </c:numCache>
            </c:numRef>
          </c:val>
        </c:ser>
        <c:dLbls/>
        <c:axId val="100793344"/>
        <c:axId val="100885248"/>
      </c:barChart>
      <c:catAx>
        <c:axId val="100793344"/>
        <c:scaling>
          <c:orientation val="minMax"/>
        </c:scaling>
        <c:axPos val="b"/>
        <c:numFmt formatCode="General" sourceLinked="0"/>
        <c:tickLblPos val="nextTo"/>
        <c:crossAx val="100885248"/>
        <c:crosses val="autoZero"/>
        <c:auto val="1"/>
        <c:lblAlgn val="ctr"/>
        <c:lblOffset val="100"/>
      </c:catAx>
      <c:valAx>
        <c:axId val="100885248"/>
        <c:scaling>
          <c:orientation val="minMax"/>
        </c:scaling>
        <c:axPos val="l"/>
        <c:majorGridlines/>
        <c:numFmt formatCode="0.0" sourceLinked="1"/>
        <c:tickLblPos val="nextTo"/>
        <c:crossAx val="100793344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 sz="1300"/>
            </a:pPr>
            <a:r>
              <a:rPr lang="es-CL" sz="1300"/>
              <a:t>ICVU Área Metropolitana</a:t>
            </a:r>
            <a:r>
              <a:rPr lang="es-CL" sz="1300" baseline="0"/>
              <a:t> de Valparaíso</a:t>
            </a:r>
            <a:endParaRPr lang="es-CL" sz="1300"/>
          </a:p>
        </c:rich>
      </c:tx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'GRAN VALPO'!$J$2:$J$8</c:f>
              <c:strCache>
                <c:ptCount val="7"/>
                <c:pt idx="0">
                  <c:v>Viña del Mar</c:v>
                </c:pt>
                <c:pt idx="1">
                  <c:v>Quilpué</c:v>
                </c:pt>
                <c:pt idx="2">
                  <c:v>Concón</c:v>
                </c:pt>
                <c:pt idx="3">
                  <c:v>Promedio AMV</c:v>
                </c:pt>
                <c:pt idx="4">
                  <c:v>Villa Alemana</c:v>
                </c:pt>
                <c:pt idx="5">
                  <c:v>Promedio Nacional</c:v>
                </c:pt>
                <c:pt idx="6">
                  <c:v>Valparaíso</c:v>
                </c:pt>
              </c:strCache>
            </c:strRef>
          </c:cat>
          <c:val>
            <c:numRef>
              <c:f>'GRAN VALPO'!$M$2:$M$8</c:f>
              <c:numCache>
                <c:formatCode>General</c:formatCode>
                <c:ptCount val="7"/>
                <c:pt idx="0">
                  <c:v>51.811143839920049</c:v>
                </c:pt>
                <c:pt idx="1">
                  <c:v>51.24076005042825</c:v>
                </c:pt>
                <c:pt idx="2">
                  <c:v>50.928499080778479</c:v>
                </c:pt>
                <c:pt idx="3">
                  <c:v>49.312753477827187</c:v>
                </c:pt>
                <c:pt idx="4">
                  <c:v>48.652307738993102</c:v>
                </c:pt>
                <c:pt idx="5">
                  <c:v>47.791341948360262</c:v>
                </c:pt>
                <c:pt idx="6">
                  <c:v>45.523151189926473</c:v>
                </c:pt>
              </c:numCache>
            </c:numRef>
          </c:val>
        </c:ser>
        <c:dLbls/>
        <c:axId val="100805632"/>
        <c:axId val="100811520"/>
      </c:barChart>
      <c:catAx>
        <c:axId val="100805632"/>
        <c:scaling>
          <c:orientation val="minMax"/>
        </c:scaling>
        <c:axPos val="b"/>
        <c:numFmt formatCode="General" sourceLinked="0"/>
        <c:tickLblPos val="nextTo"/>
        <c:crossAx val="100811520"/>
        <c:crosses val="autoZero"/>
        <c:auto val="1"/>
        <c:lblAlgn val="ctr"/>
        <c:lblOffset val="100"/>
      </c:catAx>
      <c:valAx>
        <c:axId val="100811520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crossAx val="100805632"/>
        <c:crosses val="autoZero"/>
        <c:crossBetween val="between"/>
        <c:majorUnit val="10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 sz="1400"/>
            </a:pPr>
            <a:r>
              <a:rPr lang="es-CL" sz="1400"/>
              <a:t>ICVU Área Metropolitana</a:t>
            </a:r>
            <a:r>
              <a:rPr lang="es-CL" sz="1400" baseline="0"/>
              <a:t> de Concepción</a:t>
            </a:r>
            <a:endParaRPr lang="es-CL" sz="1400"/>
          </a:p>
        </c:rich>
      </c:tx>
      <c:layout>
        <c:manualLayout>
          <c:xMode val="edge"/>
          <c:yMode val="edge"/>
          <c:x val="0.12289980897747901"/>
          <c:y val="0.12935930797863099"/>
        </c:manualLayout>
      </c:layout>
    </c:title>
    <c:plotArea>
      <c:layout>
        <c:manualLayout>
          <c:layoutTarget val="inner"/>
          <c:xMode val="edge"/>
          <c:yMode val="edge"/>
          <c:x val="0.10462232446708203"/>
          <c:y val="0.235683954931662"/>
          <c:w val="0.86540368231686704"/>
          <c:h val="0.49976399102633501"/>
        </c:manualLayout>
      </c:layout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'GRAN CONCE'!$J$2:$J$12</c:f>
              <c:strCache>
                <c:ptCount val="11"/>
                <c:pt idx="0">
                  <c:v>Concepción</c:v>
                </c:pt>
                <c:pt idx="1">
                  <c:v>Tomé</c:v>
                </c:pt>
                <c:pt idx="2">
                  <c:v>Talcahuano</c:v>
                </c:pt>
                <c:pt idx="3">
                  <c:v>Promedio AMC</c:v>
                </c:pt>
                <c:pt idx="4">
                  <c:v>Chiguayante</c:v>
                </c:pt>
                <c:pt idx="5">
                  <c:v>San Pedro de la Paz</c:v>
                </c:pt>
                <c:pt idx="6">
                  <c:v>Coronel</c:v>
                </c:pt>
                <c:pt idx="7">
                  <c:v>Promedio Nacional</c:v>
                </c:pt>
                <c:pt idx="8">
                  <c:v>Penco</c:v>
                </c:pt>
                <c:pt idx="9">
                  <c:v>Hualpén</c:v>
                </c:pt>
                <c:pt idx="10">
                  <c:v>Lota</c:v>
                </c:pt>
              </c:strCache>
            </c:strRef>
          </c:cat>
          <c:val>
            <c:numRef>
              <c:f>'GRAN CONCE'!$M$2:$M$12</c:f>
              <c:numCache>
                <c:formatCode>General</c:formatCode>
                <c:ptCount val="11"/>
                <c:pt idx="0">
                  <c:v>54.18047482590903</c:v>
                </c:pt>
                <c:pt idx="1">
                  <c:v>51.719445647559766</c:v>
                </c:pt>
                <c:pt idx="2">
                  <c:v>50.968197525968542</c:v>
                </c:pt>
                <c:pt idx="3">
                  <c:v>49.266806116825812</c:v>
                </c:pt>
                <c:pt idx="4">
                  <c:v>48.770607524307515</c:v>
                </c:pt>
                <c:pt idx="5">
                  <c:v>47.910236415022894</c:v>
                </c:pt>
                <c:pt idx="6">
                  <c:v>47.79639401021101</c:v>
                </c:pt>
                <c:pt idx="7">
                  <c:v>47.791341948360262</c:v>
                </c:pt>
                <c:pt idx="8">
                  <c:v>46.376483830224316</c:v>
                </c:pt>
                <c:pt idx="9">
                  <c:v>43.47336846421608</c:v>
                </c:pt>
                <c:pt idx="10">
                  <c:v>41.020938162962715</c:v>
                </c:pt>
              </c:numCache>
            </c:numRef>
          </c:val>
        </c:ser>
        <c:dLbls/>
        <c:axId val="100935168"/>
        <c:axId val="100936704"/>
      </c:barChart>
      <c:catAx>
        <c:axId val="100935168"/>
        <c:scaling>
          <c:orientation val="minMax"/>
        </c:scaling>
        <c:axPos val="b"/>
        <c:numFmt formatCode="General" sourceLinked="0"/>
        <c:tickLblPos val="nextTo"/>
        <c:crossAx val="100936704"/>
        <c:crosses val="autoZero"/>
        <c:auto val="1"/>
        <c:lblAlgn val="ctr"/>
        <c:lblOffset val="100"/>
      </c:catAx>
      <c:valAx>
        <c:axId val="100936704"/>
        <c:scaling>
          <c:orientation val="minMax"/>
        </c:scaling>
        <c:axPos val="l"/>
        <c:majorGridlines/>
        <c:numFmt formatCode="General" sourceLinked="1"/>
        <c:tickLblPos val="nextTo"/>
        <c:crossAx val="100935168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9224-2E08-4D69-95ED-7FE5EAC608E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4A55F-E66D-42EF-8933-E7F5BB3ED9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64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4A55F-E66D-42EF-8933-E7F5BB3ED9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63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4A55F-E66D-42EF-8933-E7F5BB3ED9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73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No aparecen todas las comunas</a:t>
            </a:r>
          </a:p>
          <a:p>
            <a:r>
              <a:rPr lang="es-CL" dirty="0" smtClean="0"/>
              <a:t>Con</a:t>
            </a:r>
            <a:r>
              <a:rPr lang="es-CL" baseline="0" dirty="0" smtClean="0"/>
              <a:t> la letra tamaño 8, en el eje x, si aparecen, pero en vertical completo, pero para la lectura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4A55F-E66D-42EF-8933-E7F5BB3ED9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44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No aparecen todas las comunas</a:t>
            </a:r>
          </a:p>
          <a:p>
            <a:r>
              <a:rPr lang="es-CL" dirty="0" smtClean="0"/>
              <a:t>Con</a:t>
            </a:r>
            <a:r>
              <a:rPr lang="es-CL" baseline="0" dirty="0" smtClean="0"/>
              <a:t> la letra tamaño 8, en el eje x, si aparecen, pero en vertical completo, pero para la lectura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4A55F-E66D-42EF-8933-E7F5BB3ED9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37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4A55F-E66D-42EF-8933-E7F5BB3ED98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70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 smtClean="0"/>
              <a:t>El detalle de los indicadores seleccionados es el siguiente:</a:t>
            </a:r>
            <a:endParaRPr lang="es-CL" sz="1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4A55F-E66D-42EF-8933-E7F5BB3ED98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33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Hoja_de_c_lculo_de_Microsoft_Office_Excel6.xlsx"/><Relationship Id="rId5" Type="http://schemas.openxmlformats.org/officeDocument/2006/relationships/package" Target="../embeddings/Hoja_de_c_lculo_de_Microsoft_Office_Excel5.xlsx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Hoja_de_c_lculo_de_Microsoft_Office_Excel8.xlsx"/><Relationship Id="rId5" Type="http://schemas.openxmlformats.org/officeDocument/2006/relationships/package" Target="../embeddings/Hoja_de_c_lculo_de_Microsoft_Office_Excel7.xlsx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package" Target="../embeddings/Hoja_de_c_lculo_de_Microsoft_Office_Excel10.xlsx"/><Relationship Id="rId10" Type="http://schemas.openxmlformats.org/officeDocument/2006/relationships/image" Target="../media/image9.emf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Hoja_de_c_lculo_de_Microsoft_Office_Excel12.xlsx"/><Relationship Id="rId5" Type="http://schemas.openxmlformats.org/officeDocument/2006/relationships/chart" Target="../charts/chart1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14.xml"/><Relationship Id="rId5" Type="http://schemas.openxmlformats.org/officeDocument/2006/relationships/package" Target="../embeddings/Hoja_de_c_lculo_de_Microsoft_Office_Excel14.xlsx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3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4.jpeg"/><Relationship Id="rId9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Hoja_de_c_lculo_de_Microsoft_Office_Excel20.xlsx"/><Relationship Id="rId11" Type="http://schemas.openxmlformats.org/officeDocument/2006/relationships/image" Target="../media/image9.emf"/><Relationship Id="rId5" Type="http://schemas.openxmlformats.org/officeDocument/2006/relationships/image" Target="../media/image4.jpeg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jpeg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package" Target="../embeddings/Hoja_de_c_lculo_de_Microsoft_Office_Excel1.xlsx"/><Relationship Id="rId10" Type="http://schemas.openxmlformats.org/officeDocument/2006/relationships/image" Target="../media/image9.emf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package" Target="../embeddings/Hoja_de_c_lculo_de_Microsoft_Office_Excel2.xlsx"/><Relationship Id="rId10" Type="http://schemas.openxmlformats.org/officeDocument/2006/relationships/image" Target="../media/image9.emf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package" Target="../embeddings/Hoja_de_c_lculo_de_Microsoft_Office_Excel3.xlsx"/><Relationship Id="rId10" Type="http://schemas.openxmlformats.org/officeDocument/2006/relationships/image" Target="../media/image9.emf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package" Target="../embeddings/Hoja_de_c_lculo_de_Microsoft_Office_Excel4.xlsx"/><Relationship Id="rId10" Type="http://schemas.openxmlformats.org/officeDocument/2006/relationships/image" Target="../media/image9.emf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8710" y="126509"/>
            <a:ext cx="12296503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000" y="1474881"/>
            <a:ext cx="9819899" cy="2971051"/>
          </a:xfrm>
        </p:spPr>
        <p:txBody>
          <a:bodyPr/>
          <a:lstStyle/>
          <a:p>
            <a:r>
              <a:rPr lang="es-CL" sz="7500" dirty="0" smtClean="0"/>
              <a:t>ICVU</a:t>
            </a:r>
            <a:r>
              <a:rPr lang="es-CL" sz="2500" dirty="0" smtClean="0"/>
              <a:t>  </a:t>
            </a:r>
            <a:r>
              <a:rPr lang="es-CL" dirty="0" smtClean="0"/>
              <a:t>2015</a:t>
            </a:r>
            <a:br>
              <a:rPr lang="es-CL" dirty="0" smtClean="0"/>
            </a:br>
            <a:r>
              <a:rPr lang="es-CL" sz="4000" dirty="0" smtClean="0"/>
              <a:t>Índice de Calidad de Vida Urbana</a:t>
            </a:r>
            <a:br>
              <a:rPr lang="es-CL" sz="4000" dirty="0" smtClean="0"/>
            </a:br>
            <a:r>
              <a:rPr lang="es-CL" sz="4000" dirty="0" smtClean="0"/>
              <a:t>Ciudades Chilenas</a:t>
            </a:r>
            <a:endParaRPr lang="es-CL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860180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/>
              <a:t>Arturo Orellana</a:t>
            </a:r>
          </a:p>
          <a:p>
            <a:pPr algn="just"/>
            <a:r>
              <a:rPr lang="es-CL" dirty="0" smtClean="0"/>
              <a:t>Director del Proyecto Anillos SOC1106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0388" y="32866"/>
            <a:ext cx="2517739" cy="1047873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1349829" y="4911634"/>
            <a:ext cx="1907177" cy="369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67" y="296389"/>
            <a:ext cx="559510" cy="4328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744" y="389072"/>
            <a:ext cx="856311" cy="3464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2166" y="280162"/>
            <a:ext cx="485173" cy="48517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4851" y="278399"/>
            <a:ext cx="386380" cy="4688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0857" y="260980"/>
            <a:ext cx="498288" cy="50364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84189">
            <a:off x="6288578" y="231576"/>
            <a:ext cx="327531" cy="65044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0" y="225920"/>
            <a:ext cx="8647611" cy="69142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5454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6039853" y="18506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Variación ICVU 2014-2015</a:t>
            </a:r>
            <a:endParaRPr lang="es-CL" sz="3000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0423336"/>
              </p:ext>
            </p:extLst>
          </p:nvPr>
        </p:nvGraphicFramePr>
        <p:xfrm>
          <a:off x="1503590" y="903341"/>
          <a:ext cx="3457575" cy="5334000"/>
        </p:xfrm>
        <a:graphic>
          <a:graphicData uri="http://schemas.openxmlformats.org/presentationml/2006/ole">
            <p:oleObj spid="_x0000_s21661" name="Hoja de cálculo" r:id="rId5" imgW="3457673" imgH="5333888" progId="Excel.Sheet.12">
              <p:embed/>
            </p:oleObj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6281414"/>
              </p:ext>
            </p:extLst>
          </p:nvPr>
        </p:nvGraphicFramePr>
        <p:xfrm>
          <a:off x="5353770" y="903341"/>
          <a:ext cx="3752850" cy="5334000"/>
        </p:xfrm>
        <a:graphic>
          <a:graphicData uri="http://schemas.openxmlformats.org/presentationml/2006/ole">
            <p:oleObj spid="_x0000_s21662" name="Hoja de cálculo" r:id="rId6" imgW="3752718" imgH="5333888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620205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6039853" y="18506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Variación ICVU 2014-2015</a:t>
            </a:r>
            <a:endParaRPr lang="es-CL" sz="3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2577017"/>
              </p:ext>
            </p:extLst>
          </p:nvPr>
        </p:nvGraphicFramePr>
        <p:xfrm>
          <a:off x="1456780" y="953589"/>
          <a:ext cx="3600450" cy="5334000"/>
        </p:xfrm>
        <a:graphic>
          <a:graphicData uri="http://schemas.openxmlformats.org/presentationml/2006/ole">
            <p:oleObj spid="_x0000_s20637" name="Hoja de cálculo" r:id="rId5" imgW="3600471" imgH="5333888" progId="Excel.Sheet.12">
              <p:embed/>
            </p:oleObj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8427387"/>
              </p:ext>
            </p:extLst>
          </p:nvPr>
        </p:nvGraphicFramePr>
        <p:xfrm>
          <a:off x="5435600" y="954088"/>
          <a:ext cx="3819525" cy="5553075"/>
        </p:xfrm>
        <a:graphic>
          <a:graphicData uri="http://schemas.openxmlformats.org/presentationml/2006/ole">
            <p:oleObj spid="_x0000_s20638" name="Hoja de cálculo" r:id="rId6" imgW="3819393" imgH="555307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99451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524033" y="1361904"/>
            <a:ext cx="10300105" cy="4896000"/>
            <a:chOff x="1524033" y="1393436"/>
            <a:chExt cx="10300105" cy="4896000"/>
          </a:xfrm>
        </p:grpSpPr>
        <p:sp>
          <p:nvSpPr>
            <p:cNvPr id="12" name="Rectángulo 15"/>
            <p:cNvSpPr/>
            <p:nvPr/>
          </p:nvSpPr>
          <p:spPr>
            <a:xfrm>
              <a:off x="3547237" y="1393436"/>
              <a:ext cx="4209395" cy="4896000"/>
            </a:xfrm>
            <a:prstGeom prst="rect">
              <a:avLst/>
            </a:prstGeom>
            <a:solidFill>
              <a:schemeClr val="bg2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3"/>
            <p:cNvSpPr/>
            <p:nvPr/>
          </p:nvSpPr>
          <p:spPr>
            <a:xfrm>
              <a:off x="7756632" y="1393436"/>
              <a:ext cx="4067506" cy="489600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8"/>
            <p:cNvSpPr/>
            <p:nvPr/>
          </p:nvSpPr>
          <p:spPr>
            <a:xfrm>
              <a:off x="1749969" y="1393436"/>
              <a:ext cx="1797267" cy="489600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CuadroTexto 2"/>
            <p:cNvSpPr txBox="1"/>
            <p:nvPr/>
          </p:nvSpPr>
          <p:spPr>
            <a:xfrm>
              <a:off x="1524033" y="5862900"/>
              <a:ext cx="2023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/>
                <a:t>Superior</a:t>
              </a:r>
              <a:endParaRPr lang="es-CL" dirty="0"/>
            </a:p>
          </p:txBody>
        </p:sp>
        <p:sp>
          <p:nvSpPr>
            <p:cNvPr id="16" name="CuadroTexto 17"/>
            <p:cNvSpPr txBox="1"/>
            <p:nvPr/>
          </p:nvSpPr>
          <p:spPr>
            <a:xfrm>
              <a:off x="4520706" y="5895355"/>
              <a:ext cx="231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/>
                <a:t>Promedio</a:t>
              </a:r>
              <a:endParaRPr lang="es-CL" dirty="0"/>
            </a:p>
          </p:txBody>
        </p:sp>
        <p:sp>
          <p:nvSpPr>
            <p:cNvPr id="17" name="CuadroTexto 18"/>
            <p:cNvSpPr txBox="1"/>
            <p:nvPr/>
          </p:nvSpPr>
          <p:spPr>
            <a:xfrm>
              <a:off x="8713380" y="5894432"/>
              <a:ext cx="231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/>
                <a:t>Inferior</a:t>
              </a:r>
              <a:endParaRPr lang="es-CL" dirty="0"/>
            </a:p>
          </p:txBody>
        </p:sp>
      </p:grpSp>
      <p:graphicFrame>
        <p:nvGraphicFramePr>
          <p:cNvPr id="1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5306202"/>
              </p:ext>
            </p:extLst>
          </p:nvPr>
        </p:nvGraphicFramePr>
        <p:xfrm>
          <a:off x="1220615" y="823153"/>
          <a:ext cx="10693818" cy="519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039853" y="18506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Área Metropolitana de Santiago</a:t>
            </a:r>
            <a:endParaRPr lang="es-CL" sz="3000" dirty="0"/>
          </a:p>
        </p:txBody>
      </p:sp>
      <p:sp>
        <p:nvSpPr>
          <p:cNvPr id="18" name="CuadroTexto 19"/>
          <p:cNvSpPr txBox="1"/>
          <p:nvPr/>
        </p:nvSpPr>
        <p:spPr>
          <a:xfrm rot="19350224">
            <a:off x="5507160" y="2018556"/>
            <a:ext cx="200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accent6">
                    <a:lumMod val="75000"/>
                  </a:schemeClr>
                </a:solidFill>
              </a:rPr>
              <a:t>Promedio AMS</a:t>
            </a:r>
            <a:endParaRPr lang="es-CL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 rot="19350224">
            <a:off x="4102817" y="1983450"/>
            <a:ext cx="2002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FF0000"/>
                </a:solidFill>
              </a:rPr>
              <a:t>Promedio Nacional</a:t>
            </a:r>
            <a:endParaRPr lang="es-CL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2037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526"/>
          <a:stretch/>
        </p:blipFill>
        <p:spPr>
          <a:xfrm>
            <a:off x="1115001" y="346139"/>
            <a:ext cx="7218906" cy="6504139"/>
          </a:xfrm>
          <a:prstGeom prst="rect">
            <a:avLst/>
          </a:prstGeom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10" t="69710" r="3997" b="6145"/>
          <a:stretch/>
        </p:blipFill>
        <p:spPr>
          <a:xfrm>
            <a:off x="8189526" y="927545"/>
            <a:ext cx="2153652" cy="2310063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6039853" y="18506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Área Metropolitana de Santiago</a:t>
            </a: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xmlns="" val="3166944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15"/>
          <p:cNvSpPr/>
          <p:nvPr/>
        </p:nvSpPr>
        <p:spPr>
          <a:xfrm>
            <a:off x="9157823" y="2759813"/>
            <a:ext cx="2685486" cy="883157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15"/>
          <p:cNvSpPr/>
          <p:nvPr/>
        </p:nvSpPr>
        <p:spPr>
          <a:xfrm>
            <a:off x="3487042" y="3857957"/>
            <a:ext cx="3780000" cy="1483168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13"/>
          <p:cNvSpPr/>
          <p:nvPr/>
        </p:nvSpPr>
        <p:spPr>
          <a:xfrm>
            <a:off x="7267042" y="3857957"/>
            <a:ext cx="1260000" cy="148316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 8"/>
          <p:cNvSpPr/>
          <p:nvPr/>
        </p:nvSpPr>
        <p:spPr>
          <a:xfrm>
            <a:off x="1582377" y="3857957"/>
            <a:ext cx="1904664" cy="148316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15"/>
          <p:cNvSpPr/>
          <p:nvPr/>
        </p:nvSpPr>
        <p:spPr>
          <a:xfrm>
            <a:off x="2175641" y="856877"/>
            <a:ext cx="2432111" cy="1460654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13"/>
          <p:cNvSpPr/>
          <p:nvPr/>
        </p:nvSpPr>
        <p:spPr>
          <a:xfrm>
            <a:off x="4607752" y="856877"/>
            <a:ext cx="3888000" cy="14606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8"/>
          <p:cNvSpPr/>
          <p:nvPr/>
        </p:nvSpPr>
        <p:spPr>
          <a:xfrm>
            <a:off x="1608080" y="870638"/>
            <a:ext cx="567561" cy="144689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039853" y="18506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Área Metropolitana de Santiago</a:t>
            </a:r>
            <a:endParaRPr lang="es-CL" sz="3000" dirty="0"/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5495758"/>
              </p:ext>
            </p:extLst>
          </p:nvPr>
        </p:nvGraphicFramePr>
        <p:xfrm>
          <a:off x="1104905" y="325211"/>
          <a:ext cx="7527744" cy="324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3934129"/>
              </p:ext>
            </p:extLst>
          </p:nvPr>
        </p:nvGraphicFramePr>
        <p:xfrm>
          <a:off x="8817427" y="2215895"/>
          <a:ext cx="3161211" cy="189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5042164"/>
              </p:ext>
            </p:extLst>
          </p:nvPr>
        </p:nvGraphicFramePr>
        <p:xfrm>
          <a:off x="1104905" y="3328444"/>
          <a:ext cx="7560124" cy="352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uadroTexto 19"/>
          <p:cNvSpPr txBox="1"/>
          <p:nvPr/>
        </p:nvSpPr>
        <p:spPr>
          <a:xfrm rot="20526843">
            <a:off x="4398478" y="755925"/>
            <a:ext cx="210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accent6">
                    <a:lumMod val="75000"/>
                  </a:schemeClr>
                </a:solidFill>
              </a:rPr>
              <a:t>Promedio </a:t>
            </a:r>
          </a:p>
          <a:p>
            <a:r>
              <a:rPr lang="es-CL" sz="1400" b="1" dirty="0" smtClean="0">
                <a:solidFill>
                  <a:schemeClr val="accent6">
                    <a:lumMod val="75000"/>
                  </a:schemeClr>
                </a:solidFill>
              </a:rPr>
              <a:t>Anillo Interior</a:t>
            </a:r>
            <a:endParaRPr lang="es-CL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uadroTexto 19"/>
          <p:cNvSpPr txBox="1"/>
          <p:nvPr/>
        </p:nvSpPr>
        <p:spPr>
          <a:xfrm rot="20526843">
            <a:off x="2903430" y="911271"/>
            <a:ext cx="2002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FF0000"/>
                </a:solidFill>
              </a:rPr>
              <a:t>Promedio Nacional</a:t>
            </a:r>
            <a:endParaRPr lang="es-CL" sz="1200" b="1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 rot="20257005">
            <a:off x="3507316" y="3612116"/>
            <a:ext cx="210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accent6">
                    <a:lumMod val="75000"/>
                  </a:schemeClr>
                </a:solidFill>
              </a:rPr>
              <a:t>Promedio </a:t>
            </a:r>
          </a:p>
          <a:p>
            <a:r>
              <a:rPr lang="es-CL" sz="1400" b="1" dirty="0" smtClean="0">
                <a:solidFill>
                  <a:schemeClr val="accent6">
                    <a:lumMod val="75000"/>
                  </a:schemeClr>
                </a:solidFill>
              </a:rPr>
              <a:t>Anillo Exterior</a:t>
            </a:r>
            <a:endParaRPr lang="es-CL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CuadroTexto 19"/>
          <p:cNvSpPr txBox="1"/>
          <p:nvPr/>
        </p:nvSpPr>
        <p:spPr>
          <a:xfrm rot="20257005">
            <a:off x="4195620" y="3880311"/>
            <a:ext cx="2002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FF0000"/>
                </a:solidFill>
              </a:rPr>
              <a:t>Promedio Nacional</a:t>
            </a:r>
            <a:endParaRPr lang="es-CL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518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5"/>
          <p:cNvSpPr/>
          <p:nvPr/>
        </p:nvSpPr>
        <p:spPr>
          <a:xfrm>
            <a:off x="1592094" y="1693110"/>
            <a:ext cx="10332000" cy="3708000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039853" y="18506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Área Metropolitana de Santiago</a:t>
            </a:r>
            <a:endParaRPr lang="es-CL" sz="3000" dirty="0"/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4659233"/>
              </p:ext>
            </p:extLst>
          </p:nvPr>
        </p:nvGraphicFramePr>
        <p:xfrm>
          <a:off x="1175016" y="905692"/>
          <a:ext cx="10865545" cy="568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23150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5"/>
          <p:cNvSpPr/>
          <p:nvPr/>
        </p:nvSpPr>
        <p:spPr>
          <a:xfrm>
            <a:off x="1639393" y="1661579"/>
            <a:ext cx="10011323" cy="3446449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039853" y="18506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Área Metropolitana de Santiago</a:t>
            </a:r>
            <a:endParaRPr lang="es-CL" sz="3000" dirty="0"/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1943804"/>
              </p:ext>
            </p:extLst>
          </p:nvPr>
        </p:nvGraphicFramePr>
        <p:xfrm>
          <a:off x="1104904" y="829626"/>
          <a:ext cx="10695209" cy="54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29912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" t="1404" b="30526"/>
          <a:stretch/>
        </p:blipFill>
        <p:spPr>
          <a:xfrm>
            <a:off x="1113954" y="856740"/>
            <a:ext cx="6390427" cy="5775437"/>
          </a:xfrm>
          <a:prstGeom prst="rect">
            <a:avLst/>
          </a:prstGeom>
        </p:spPr>
      </p:pic>
      <p:pic>
        <p:nvPicPr>
          <p:cNvPr id="13" name="Imagen 12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06" t="69284" r="2898" b="1285"/>
          <a:stretch/>
        </p:blipFill>
        <p:spPr>
          <a:xfrm>
            <a:off x="7299423" y="4838791"/>
            <a:ext cx="1565217" cy="2008411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402179" y="18506"/>
            <a:ext cx="6771210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Área Metropolitana de Valparaíso</a:t>
            </a:r>
            <a:endParaRPr lang="es-CL" sz="3000" dirty="0"/>
          </a:p>
        </p:txBody>
      </p:sp>
      <p:sp>
        <p:nvSpPr>
          <p:cNvPr id="12" name="Rectángulo 15"/>
          <p:cNvSpPr/>
          <p:nvPr/>
        </p:nvSpPr>
        <p:spPr>
          <a:xfrm>
            <a:off x="7914308" y="1568127"/>
            <a:ext cx="3816000" cy="1656000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8123966"/>
              </p:ext>
            </p:extLst>
          </p:nvPr>
        </p:nvGraphicFramePr>
        <p:xfrm>
          <a:off x="7520148" y="1103472"/>
          <a:ext cx="4362754" cy="323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4153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3" t="1053" b="30526"/>
          <a:stretch/>
        </p:blipFill>
        <p:spPr>
          <a:xfrm>
            <a:off x="1119347" y="962129"/>
            <a:ext cx="6508259" cy="5903616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93" t="69526"/>
          <a:stretch/>
        </p:blipFill>
        <p:spPr>
          <a:xfrm>
            <a:off x="7422648" y="5273730"/>
            <a:ext cx="1394779" cy="157742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5209674" y="18506"/>
            <a:ext cx="696371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Área Metropolitana de Concepción</a:t>
            </a:r>
            <a:endParaRPr lang="es-CL" sz="3000" dirty="0"/>
          </a:p>
        </p:txBody>
      </p:sp>
      <p:sp>
        <p:nvSpPr>
          <p:cNvPr id="13" name="Rectángulo 15"/>
          <p:cNvSpPr/>
          <p:nvPr/>
        </p:nvSpPr>
        <p:spPr>
          <a:xfrm>
            <a:off x="8214265" y="1695596"/>
            <a:ext cx="2931956" cy="2160000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11146221" y="1695597"/>
            <a:ext cx="756000" cy="21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8"/>
          <p:cNvSpPr/>
          <p:nvPr/>
        </p:nvSpPr>
        <p:spPr>
          <a:xfrm>
            <a:off x="7854264" y="1706170"/>
            <a:ext cx="360000" cy="216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0491236"/>
              </p:ext>
            </p:extLst>
          </p:nvPr>
        </p:nvGraphicFramePr>
        <p:xfrm>
          <a:off x="7365655" y="673773"/>
          <a:ext cx="4660707" cy="431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79724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2954293"/>
              </p:ext>
            </p:extLst>
          </p:nvPr>
        </p:nvGraphicFramePr>
        <p:xfrm>
          <a:off x="1514884" y="1539694"/>
          <a:ext cx="8691221" cy="4129586"/>
        </p:xfrm>
        <a:graphic>
          <a:graphicData uri="http://schemas.openxmlformats.org/presentationml/2006/ole">
            <p:oleObj spid="_x0000_s16470" name="Worksheet" r:id="rId5" imgW="8239301" imgH="3914815" progId="Excel.Sheet.12">
              <p:embed/>
            </p:oleObj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>
          <a:xfrm>
            <a:off x="6058465" y="0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Ranking Áreas Metropolitanas</a:t>
            </a:r>
            <a:endParaRPr lang="es-CL" sz="30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414" y="1224033"/>
            <a:ext cx="373588" cy="28900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6540" y="1259067"/>
            <a:ext cx="675495" cy="27332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1793" y="1213708"/>
            <a:ext cx="311375" cy="31137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5539" y="1224899"/>
            <a:ext cx="233836" cy="28372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9240" y="1176358"/>
            <a:ext cx="326037" cy="32954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0901">
            <a:off x="8127080" y="1184685"/>
            <a:ext cx="191588" cy="3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427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246170" y="2193065"/>
            <a:ext cx="5608320" cy="3614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Presentación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810001" y="2333897"/>
            <a:ext cx="506828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Cobertura ICVU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93 Comunas / 342 Totales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 smtClean="0"/>
              <a:t>Comunas </a:t>
            </a:r>
            <a:r>
              <a:rPr lang="es-CL" dirty="0"/>
              <a:t>con más 50.000 habitantes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 smtClean="0"/>
              <a:t>10 </a:t>
            </a:r>
            <a:r>
              <a:rPr lang="es-CL" dirty="0"/>
              <a:t>Áreas Metropolitanas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 smtClean="0"/>
              <a:t>25 </a:t>
            </a:r>
            <a:r>
              <a:rPr lang="es-CL" dirty="0"/>
              <a:t>Ciudades intermedias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 smtClean="0"/>
              <a:t>Todas </a:t>
            </a:r>
            <a:r>
              <a:rPr lang="es-CL" dirty="0"/>
              <a:t>las capitales regionales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 smtClean="0"/>
              <a:t>85</a:t>
            </a:r>
            <a:r>
              <a:rPr lang="es-CL" dirty="0"/>
              <a:t>% población chilena </a:t>
            </a:r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Resultados Anuales</a:t>
            </a:r>
          </a:p>
          <a:p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6718662" y="2610896"/>
            <a:ext cx="4663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¿Qué mide el indicador de calidad de vida urbana (ICVU)? </a:t>
            </a:r>
            <a:endParaRPr lang="es-CL" sz="2000" b="1" dirty="0" smtClean="0"/>
          </a:p>
          <a:p>
            <a:pPr algn="ctr"/>
            <a:endParaRPr lang="es-CL" sz="2000" dirty="0"/>
          </a:p>
          <a:p>
            <a:pPr algn="ctr"/>
            <a:r>
              <a:rPr lang="es-CL" sz="2000" dirty="0" smtClean="0"/>
              <a:t>“</a:t>
            </a:r>
            <a:r>
              <a:rPr lang="es-CL" sz="2000" dirty="0"/>
              <a:t>Las condiciones de vida objetivas de la población generadas a partir de las actuaciones y dinámicas de transformación del espacio urbano inducidas por actores públicos, privados y la sociedad </a:t>
            </a:r>
            <a:r>
              <a:rPr lang="es-CL" sz="2000" dirty="0" smtClean="0"/>
              <a:t>civil”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48576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5"/>
          <p:cNvSpPr/>
          <p:nvPr/>
        </p:nvSpPr>
        <p:spPr>
          <a:xfrm>
            <a:off x="3538843" y="2136448"/>
            <a:ext cx="4858618" cy="2435011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3"/>
          <p:cNvSpPr/>
          <p:nvPr/>
        </p:nvSpPr>
        <p:spPr>
          <a:xfrm>
            <a:off x="8397461" y="2123459"/>
            <a:ext cx="643772" cy="243223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8"/>
          <p:cNvSpPr/>
          <p:nvPr/>
        </p:nvSpPr>
        <p:spPr>
          <a:xfrm>
            <a:off x="2350843" y="2123459"/>
            <a:ext cx="1188000" cy="2448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Llamada rectangular 1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 flipH="1">
            <a:off x="1104905" y="0"/>
            <a:ext cx="11087095" cy="108585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79078" y="344154"/>
            <a:ext cx="10720137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>Ranking Áreas Metropolitanas</a:t>
            </a:r>
            <a:endParaRPr lang="es-CL" dirty="0"/>
          </a:p>
        </p:txBody>
      </p:sp>
      <p:grpSp>
        <p:nvGrpSpPr>
          <p:cNvPr id="13" name="Grupo 12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8629045"/>
              </p:ext>
            </p:extLst>
          </p:nvPr>
        </p:nvGraphicFramePr>
        <p:xfrm>
          <a:off x="1900515" y="1590489"/>
          <a:ext cx="7255578" cy="443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6058465" y="1004200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xmlns="" val="4204450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5"/>
          <p:cNvSpPr/>
          <p:nvPr/>
        </p:nvSpPr>
        <p:spPr>
          <a:xfrm>
            <a:off x="1696277" y="1831283"/>
            <a:ext cx="5303613" cy="2724952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039853" y="18506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Comparación Variabilidad  2014-2015</a:t>
            </a:r>
            <a:endParaRPr lang="es-CL" sz="3000" dirty="0"/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5043071"/>
              </p:ext>
            </p:extLst>
          </p:nvPr>
        </p:nvGraphicFramePr>
        <p:xfrm>
          <a:off x="1245327" y="1010513"/>
          <a:ext cx="5913119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8379515"/>
              </p:ext>
            </p:extLst>
          </p:nvPr>
        </p:nvGraphicFramePr>
        <p:xfrm>
          <a:off x="7323909" y="1304264"/>
          <a:ext cx="4716652" cy="4067113"/>
        </p:xfrm>
        <a:graphic>
          <a:graphicData uri="http://schemas.openxmlformats.org/presentationml/2006/ole">
            <p:oleObj spid="_x0000_s25653" name="Worksheet" r:id="rId6" imgW="4495830" imgH="3876688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28018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5"/>
          <p:cNvSpPr/>
          <p:nvPr/>
        </p:nvSpPr>
        <p:spPr>
          <a:xfrm>
            <a:off x="401140" y="2215545"/>
            <a:ext cx="11639421" cy="3018608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 flipH="1">
            <a:off x="0" y="0"/>
            <a:ext cx="12192000" cy="1407296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o 9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13" name="Título 1"/>
          <p:cNvSpPr txBox="1">
            <a:spLocks/>
          </p:cNvSpPr>
          <p:nvPr/>
        </p:nvSpPr>
        <p:spPr>
          <a:xfrm>
            <a:off x="169333" y="408220"/>
            <a:ext cx="11727015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/>
              <a:t>Ranking Comunal ICVU </a:t>
            </a:r>
            <a:r>
              <a:rPr lang="es-CL" dirty="0" smtClean="0"/>
              <a:t>2015 según población</a:t>
            </a:r>
            <a:endParaRPr lang="es-CL" dirty="0"/>
          </a:p>
        </p:txBody>
      </p:sp>
      <p:graphicFrame>
        <p:nvGraphicFramePr>
          <p:cNvPr id="2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0371621"/>
              </p:ext>
            </p:extLst>
          </p:nvPr>
        </p:nvGraphicFramePr>
        <p:xfrm>
          <a:off x="42630" y="1677307"/>
          <a:ext cx="12149370" cy="459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28135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15"/>
          <p:cNvSpPr/>
          <p:nvPr/>
        </p:nvSpPr>
        <p:spPr>
          <a:xfrm>
            <a:off x="3846788" y="1860333"/>
            <a:ext cx="6038194" cy="3276000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3"/>
          <p:cNvSpPr/>
          <p:nvPr/>
        </p:nvSpPr>
        <p:spPr>
          <a:xfrm>
            <a:off x="9884982" y="1860332"/>
            <a:ext cx="1080000" cy="3276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8"/>
          <p:cNvSpPr/>
          <p:nvPr/>
        </p:nvSpPr>
        <p:spPr>
          <a:xfrm>
            <a:off x="1734207" y="1860333"/>
            <a:ext cx="2112581" cy="3275999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Llamada rectangular 1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 flipH="1">
            <a:off x="1104905" y="0"/>
            <a:ext cx="11087095" cy="108585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79078" y="344154"/>
            <a:ext cx="10720137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>Ciudades intermedias</a:t>
            </a:r>
            <a:endParaRPr lang="es-CL" dirty="0"/>
          </a:p>
        </p:txBody>
      </p:sp>
      <p:grpSp>
        <p:nvGrpSpPr>
          <p:cNvPr id="13" name="Grupo 12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4181408"/>
              </p:ext>
            </p:extLst>
          </p:nvPr>
        </p:nvGraphicFramePr>
        <p:xfrm>
          <a:off x="1279078" y="1319573"/>
          <a:ext cx="9804081" cy="470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09916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15"/>
          <p:cNvSpPr/>
          <p:nvPr/>
        </p:nvSpPr>
        <p:spPr>
          <a:xfrm>
            <a:off x="6709716" y="2524964"/>
            <a:ext cx="5330845" cy="1952443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16549" y="301046"/>
            <a:ext cx="4758777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Selection criteria</a:t>
            </a:r>
            <a:endParaRPr lang="en-US" dirty="0"/>
          </a:p>
        </p:txBody>
      </p:sp>
      <p:grpSp>
        <p:nvGrpSpPr>
          <p:cNvPr id="7" name="Grupo 6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12" name="Llamada rectangular 11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2680624"/>
              </p:ext>
            </p:extLst>
          </p:nvPr>
        </p:nvGraphicFramePr>
        <p:xfrm>
          <a:off x="1348106" y="220100"/>
          <a:ext cx="4758777" cy="6417800"/>
        </p:xfrm>
        <a:graphic>
          <a:graphicData uri="http://schemas.openxmlformats.org/presentationml/2006/ole">
            <p:oleObj spid="_x0000_s5206" name="Worksheet" r:id="rId5" imgW="4153065" imgH="5600660" progId="Excel.Sheet.12">
              <p:embed/>
            </p:oleObj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6039853" y="18506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smtClean="0">
                <a:solidFill>
                  <a:srgbClr val="002060"/>
                </a:solidFill>
              </a:rPr>
              <a:t>Comparación 2014-2015</a:t>
            </a:r>
            <a:endParaRPr lang="es-CL" sz="3000" dirty="0"/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4419924"/>
              </p:ext>
            </p:extLst>
          </p:nvPr>
        </p:nvGraphicFramePr>
        <p:xfrm>
          <a:off x="6263038" y="1698170"/>
          <a:ext cx="5910350" cy="431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22466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5"/>
          <p:cNvSpPr/>
          <p:nvPr/>
        </p:nvSpPr>
        <p:spPr>
          <a:xfrm>
            <a:off x="1869696" y="1595724"/>
            <a:ext cx="9907145" cy="4048332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6039853" y="18506"/>
            <a:ext cx="6133535" cy="655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CL" sz="3000" dirty="0" smtClean="0">
                <a:solidFill>
                  <a:srgbClr val="002060"/>
                </a:solidFill>
              </a:rPr>
              <a:t>Variación ICVU 2014-2015</a:t>
            </a:r>
            <a:endParaRPr lang="es-CL" sz="3000" dirty="0"/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055487"/>
              </p:ext>
            </p:extLst>
          </p:nvPr>
        </p:nvGraphicFramePr>
        <p:xfrm>
          <a:off x="1417181" y="1080057"/>
          <a:ext cx="10501549" cy="540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29917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5"/>
          <p:cNvSpPr/>
          <p:nvPr/>
        </p:nvSpPr>
        <p:spPr>
          <a:xfrm>
            <a:off x="1759336" y="2181833"/>
            <a:ext cx="10143630" cy="3698705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Llamada rectangular 1"/>
          <p:cNvSpPr/>
          <p:nvPr/>
        </p:nvSpPr>
        <p:spPr>
          <a:xfrm rot="16200000">
            <a:off x="-2936420" y="2859011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 flipH="1">
            <a:off x="1104905" y="0"/>
            <a:ext cx="11087095" cy="108585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04905" y="309320"/>
            <a:ext cx="10935656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3200" dirty="0" smtClean="0"/>
              <a:t>Comparación entre Metropolitanas e Intermedias</a:t>
            </a:r>
            <a:endParaRPr lang="es-CL" sz="32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8739301"/>
              </p:ext>
            </p:extLst>
          </p:nvPr>
        </p:nvGraphicFramePr>
        <p:xfrm>
          <a:off x="1313123" y="1358148"/>
          <a:ext cx="10727438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50064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rectangular 1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 flipH="1">
            <a:off x="-102327" y="0"/>
            <a:ext cx="6214546" cy="108585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79078" y="344154"/>
            <a:ext cx="4703711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>ICVU por ZONAS</a:t>
            </a:r>
            <a:endParaRPr lang="es-CL" dirty="0"/>
          </a:p>
        </p:txBody>
      </p:sp>
      <p:grpSp>
        <p:nvGrpSpPr>
          <p:cNvPr id="13" name="Grupo 12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562940"/>
              </p:ext>
            </p:extLst>
          </p:nvPr>
        </p:nvGraphicFramePr>
        <p:xfrm>
          <a:off x="1224482" y="1120294"/>
          <a:ext cx="4590502" cy="268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Llamada rectangular 11"/>
          <p:cNvSpPr/>
          <p:nvPr/>
        </p:nvSpPr>
        <p:spPr>
          <a:xfrm rot="16200000">
            <a:off x="3877507" y="1937478"/>
            <a:ext cx="4173385" cy="298431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lamada rectangular 15"/>
          <p:cNvSpPr/>
          <p:nvPr/>
        </p:nvSpPr>
        <p:spPr>
          <a:xfrm rot="16200000">
            <a:off x="3355441" y="1679009"/>
            <a:ext cx="243841" cy="4744914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2473473"/>
              </p:ext>
            </p:extLst>
          </p:nvPr>
        </p:nvGraphicFramePr>
        <p:xfrm>
          <a:off x="1436915" y="4340753"/>
          <a:ext cx="4241074" cy="244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3440022"/>
              </p:ext>
            </p:extLst>
          </p:nvPr>
        </p:nvGraphicFramePr>
        <p:xfrm>
          <a:off x="6273982" y="123900"/>
          <a:ext cx="5830932" cy="261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5780962"/>
              </p:ext>
            </p:extLst>
          </p:nvPr>
        </p:nvGraphicFramePr>
        <p:xfrm>
          <a:off x="6112219" y="2377439"/>
          <a:ext cx="5928342" cy="209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2929505"/>
              </p:ext>
            </p:extLst>
          </p:nvPr>
        </p:nvGraphicFramePr>
        <p:xfrm>
          <a:off x="6255305" y="4469477"/>
          <a:ext cx="3767547" cy="231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3591628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rectangular 1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 flipH="1">
            <a:off x="1104905" y="0"/>
            <a:ext cx="11087095" cy="108585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04905" y="309320"/>
            <a:ext cx="10935656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>Variables ICVU 2015</a:t>
            </a:r>
            <a:endParaRPr lang="es-CL" dirty="0"/>
          </a:p>
        </p:txBody>
      </p:sp>
      <p:grpSp>
        <p:nvGrpSpPr>
          <p:cNvPr id="13" name="Grupo 12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2086"/>
              </p:ext>
            </p:extLst>
          </p:nvPr>
        </p:nvGraphicFramePr>
        <p:xfrm>
          <a:off x="1187193" y="1215345"/>
          <a:ext cx="8128000" cy="5316537"/>
        </p:xfrm>
        <a:graphic>
          <a:graphicData uri="http://schemas.openxmlformats.org/presentationml/2006/ole">
            <p:oleObj spid="_x0000_s39964" name="Worksheet" r:id="rId6" imgW="14563572" imgH="9524827" progId="Excel.Sheet.12">
              <p:embed/>
            </p:oleObj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368" y="1469146"/>
            <a:ext cx="373588" cy="28900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346" y="4216955"/>
            <a:ext cx="675495" cy="27332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6474" y="2373221"/>
            <a:ext cx="311375" cy="3113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5243" y="3188995"/>
            <a:ext cx="233836" cy="28372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1812" y="5766751"/>
            <a:ext cx="326037" cy="32954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00901">
            <a:off x="1665550" y="4953164"/>
            <a:ext cx="191588" cy="38047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389660" y="1279770"/>
            <a:ext cx="26509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16 de los 17 indicadores seleccionados son los mismos que en el ICVU 2014. </a:t>
            </a:r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Sólo </a:t>
            </a:r>
            <a:r>
              <a:rPr lang="es-MX" dirty="0"/>
              <a:t>SM3 “</a:t>
            </a:r>
            <a:r>
              <a:rPr lang="es-CL" dirty="0"/>
              <a:t>N° de personas que han sido tratadas por depresión por cada 10.000 habitantes” es una selección nueva respecto al ICVU 2014.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4464399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flipH="1">
            <a:off x="0" y="0"/>
            <a:ext cx="12192000" cy="1407296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10338" y="2554538"/>
            <a:ext cx="10170415" cy="26772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10000" y="1474881"/>
            <a:ext cx="9819899" cy="29710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7500" dirty="0" smtClean="0">
                <a:solidFill>
                  <a:schemeClr val="tx1"/>
                </a:solidFill>
              </a:rPr>
              <a:t>ICVU </a:t>
            </a:r>
            <a:r>
              <a:rPr lang="es-CL" sz="2500" dirty="0" smtClean="0">
                <a:solidFill>
                  <a:schemeClr val="tx1"/>
                </a:solidFill>
              </a:rPr>
              <a:t> </a:t>
            </a:r>
            <a:r>
              <a:rPr lang="es-CL" sz="7200" dirty="0" smtClean="0">
                <a:solidFill>
                  <a:schemeClr val="tx1"/>
                </a:solidFill>
              </a:rPr>
              <a:t>2015</a:t>
            </a:r>
            <a:r>
              <a:rPr lang="es-CL" dirty="0" smtClean="0">
                <a:solidFill>
                  <a:schemeClr val="tx1"/>
                </a:solidFill>
              </a:rPr>
              <a:t/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>Índice de Calidad de Vida Urbana</a:t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>Ciudades Chilenas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10001" y="5280847"/>
            <a:ext cx="10572000" cy="8601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dirty="0" smtClean="0"/>
              <a:t>Arturo Orellana</a:t>
            </a:r>
          </a:p>
          <a:p>
            <a:pPr marL="0" indent="0" algn="just">
              <a:buNone/>
            </a:pPr>
            <a:r>
              <a:rPr lang="es-CL" dirty="0" smtClean="0"/>
              <a:t>Director del Proyecto Anillos SOC1106</a:t>
            </a:r>
          </a:p>
          <a:p>
            <a:pPr marL="0" indent="0" algn="just">
              <a:buNone/>
            </a:pPr>
            <a:r>
              <a:rPr lang="es-CL" dirty="0" smtClean="0"/>
              <a:t>amorella@uc.cl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-8710" y="126509"/>
            <a:ext cx="12296503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0388" y="32866"/>
            <a:ext cx="2517739" cy="10478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7" y="296389"/>
            <a:ext cx="559510" cy="4328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744" y="389072"/>
            <a:ext cx="856311" cy="34648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166" y="280162"/>
            <a:ext cx="485173" cy="48517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851" y="278399"/>
            <a:ext cx="386380" cy="4688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0857" y="260980"/>
            <a:ext cx="498288" cy="50364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84189">
            <a:off x="6288578" y="231576"/>
            <a:ext cx="327531" cy="650449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0" y="225920"/>
            <a:ext cx="8647611" cy="69142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985670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4"/>
          <p:cNvSpPr/>
          <p:nvPr/>
        </p:nvSpPr>
        <p:spPr>
          <a:xfrm>
            <a:off x="-3006" y="-77938"/>
            <a:ext cx="12201993" cy="6941548"/>
          </a:xfrm>
          <a:custGeom>
            <a:avLst/>
            <a:gdLst>
              <a:gd name="connsiteX0" fmla="*/ 0 w 12198987"/>
              <a:gd name="connsiteY0" fmla="*/ 0 h 1417639"/>
              <a:gd name="connsiteX1" fmla="*/ 12198987 w 12198987"/>
              <a:gd name="connsiteY1" fmla="*/ 0 h 1417639"/>
              <a:gd name="connsiteX2" fmla="*/ 12198987 w 12198987"/>
              <a:gd name="connsiteY2" fmla="*/ 1417639 h 1417639"/>
              <a:gd name="connsiteX3" fmla="*/ 0 w 12198987"/>
              <a:gd name="connsiteY3" fmla="*/ 1417639 h 1417639"/>
              <a:gd name="connsiteX4" fmla="*/ 0 w 12198987"/>
              <a:gd name="connsiteY4" fmla="*/ 0 h 1417639"/>
              <a:gd name="connsiteX0" fmla="*/ 0 w 12198987"/>
              <a:gd name="connsiteY0" fmla="*/ 0 h 1417639"/>
              <a:gd name="connsiteX1" fmla="*/ 12198987 w 12198987"/>
              <a:gd name="connsiteY1" fmla="*/ 0 h 1417639"/>
              <a:gd name="connsiteX2" fmla="*/ 12198987 w 12198987"/>
              <a:gd name="connsiteY2" fmla="*/ 1417639 h 1417639"/>
              <a:gd name="connsiteX3" fmla="*/ 1365526 w 12198987"/>
              <a:gd name="connsiteY3" fmla="*/ 1410789 h 1417639"/>
              <a:gd name="connsiteX4" fmla="*/ 0 w 12198987"/>
              <a:gd name="connsiteY4" fmla="*/ 1417639 h 1417639"/>
              <a:gd name="connsiteX5" fmla="*/ 0 w 12198987"/>
              <a:gd name="connsiteY5" fmla="*/ 0 h 1417639"/>
              <a:gd name="connsiteX0" fmla="*/ 0 w 12198987"/>
              <a:gd name="connsiteY0" fmla="*/ 0 h 1417639"/>
              <a:gd name="connsiteX1" fmla="*/ 12198987 w 12198987"/>
              <a:gd name="connsiteY1" fmla="*/ 0 h 1417639"/>
              <a:gd name="connsiteX2" fmla="*/ 12198987 w 12198987"/>
              <a:gd name="connsiteY2" fmla="*/ 1417639 h 1417639"/>
              <a:gd name="connsiteX3" fmla="*/ 1365526 w 12198987"/>
              <a:gd name="connsiteY3" fmla="*/ 1410789 h 1417639"/>
              <a:gd name="connsiteX4" fmla="*/ 1234898 w 12198987"/>
              <a:gd name="connsiteY4" fmla="*/ 1402080 h 1417639"/>
              <a:gd name="connsiteX5" fmla="*/ 0 w 12198987"/>
              <a:gd name="connsiteY5" fmla="*/ 1417639 h 1417639"/>
              <a:gd name="connsiteX6" fmla="*/ 0 w 12198987"/>
              <a:gd name="connsiteY6" fmla="*/ 0 h 1417639"/>
              <a:gd name="connsiteX0" fmla="*/ 0 w 12198987"/>
              <a:gd name="connsiteY0" fmla="*/ 0 h 6853646"/>
              <a:gd name="connsiteX1" fmla="*/ 12198987 w 12198987"/>
              <a:gd name="connsiteY1" fmla="*/ 0 h 6853646"/>
              <a:gd name="connsiteX2" fmla="*/ 12198987 w 12198987"/>
              <a:gd name="connsiteY2" fmla="*/ 1417639 h 6853646"/>
              <a:gd name="connsiteX3" fmla="*/ 1365526 w 12198987"/>
              <a:gd name="connsiteY3" fmla="*/ 1410789 h 6853646"/>
              <a:gd name="connsiteX4" fmla="*/ 1374235 w 12198987"/>
              <a:gd name="connsiteY4" fmla="*/ 6853646 h 6853646"/>
              <a:gd name="connsiteX5" fmla="*/ 0 w 12198987"/>
              <a:gd name="connsiteY5" fmla="*/ 1417639 h 6853646"/>
              <a:gd name="connsiteX6" fmla="*/ 0 w 12198987"/>
              <a:gd name="connsiteY6" fmla="*/ 0 h 6853646"/>
              <a:gd name="connsiteX0" fmla="*/ 0 w 12198987"/>
              <a:gd name="connsiteY0" fmla="*/ 0 h 7016570"/>
              <a:gd name="connsiteX1" fmla="*/ 12198987 w 12198987"/>
              <a:gd name="connsiteY1" fmla="*/ 0 h 7016570"/>
              <a:gd name="connsiteX2" fmla="*/ 12198987 w 12198987"/>
              <a:gd name="connsiteY2" fmla="*/ 1417639 h 7016570"/>
              <a:gd name="connsiteX3" fmla="*/ 1365526 w 12198987"/>
              <a:gd name="connsiteY3" fmla="*/ 1410789 h 7016570"/>
              <a:gd name="connsiteX4" fmla="*/ 1374235 w 12198987"/>
              <a:gd name="connsiteY4" fmla="*/ 6853646 h 7016570"/>
              <a:gd name="connsiteX5" fmla="*/ 6989 w 12198987"/>
              <a:gd name="connsiteY5" fmla="*/ 6871062 h 7016570"/>
              <a:gd name="connsiteX6" fmla="*/ 0 w 12198987"/>
              <a:gd name="connsiteY6" fmla="*/ 1417639 h 7016570"/>
              <a:gd name="connsiteX7" fmla="*/ 0 w 12198987"/>
              <a:gd name="connsiteY7" fmla="*/ 0 h 7016570"/>
              <a:gd name="connsiteX0" fmla="*/ 0 w 12198987"/>
              <a:gd name="connsiteY0" fmla="*/ 0 h 6871109"/>
              <a:gd name="connsiteX1" fmla="*/ 12198987 w 12198987"/>
              <a:gd name="connsiteY1" fmla="*/ 0 h 6871109"/>
              <a:gd name="connsiteX2" fmla="*/ 12198987 w 12198987"/>
              <a:gd name="connsiteY2" fmla="*/ 1417639 h 6871109"/>
              <a:gd name="connsiteX3" fmla="*/ 1365526 w 12198987"/>
              <a:gd name="connsiteY3" fmla="*/ 1410789 h 6871109"/>
              <a:gd name="connsiteX4" fmla="*/ 1374235 w 12198987"/>
              <a:gd name="connsiteY4" fmla="*/ 6853646 h 6871109"/>
              <a:gd name="connsiteX5" fmla="*/ 6989 w 12198987"/>
              <a:gd name="connsiteY5" fmla="*/ 6871062 h 6871109"/>
              <a:gd name="connsiteX6" fmla="*/ 0 w 12198987"/>
              <a:gd name="connsiteY6" fmla="*/ 1417639 h 6871109"/>
              <a:gd name="connsiteX7" fmla="*/ 0 w 12198987"/>
              <a:gd name="connsiteY7" fmla="*/ 0 h 6871109"/>
              <a:gd name="connsiteX0" fmla="*/ 0 w 12198987"/>
              <a:gd name="connsiteY0" fmla="*/ 0 h 6872606"/>
              <a:gd name="connsiteX1" fmla="*/ 12198987 w 12198987"/>
              <a:gd name="connsiteY1" fmla="*/ 0 h 6872606"/>
              <a:gd name="connsiteX2" fmla="*/ 12198987 w 12198987"/>
              <a:gd name="connsiteY2" fmla="*/ 1417639 h 6872606"/>
              <a:gd name="connsiteX3" fmla="*/ 1365526 w 12198987"/>
              <a:gd name="connsiteY3" fmla="*/ 1410789 h 6872606"/>
              <a:gd name="connsiteX4" fmla="*/ 1374235 w 12198987"/>
              <a:gd name="connsiteY4" fmla="*/ 6853646 h 6872606"/>
              <a:gd name="connsiteX5" fmla="*/ 6989 w 12198987"/>
              <a:gd name="connsiteY5" fmla="*/ 6871062 h 6872606"/>
              <a:gd name="connsiteX6" fmla="*/ 0 w 12198987"/>
              <a:gd name="connsiteY6" fmla="*/ 1417639 h 6872606"/>
              <a:gd name="connsiteX7" fmla="*/ 0 w 12198987"/>
              <a:gd name="connsiteY7" fmla="*/ 0 h 6872606"/>
              <a:gd name="connsiteX0" fmla="*/ 0 w 12198987"/>
              <a:gd name="connsiteY0" fmla="*/ 0 h 6871833"/>
              <a:gd name="connsiteX1" fmla="*/ 12198987 w 12198987"/>
              <a:gd name="connsiteY1" fmla="*/ 0 h 6871833"/>
              <a:gd name="connsiteX2" fmla="*/ 12198987 w 12198987"/>
              <a:gd name="connsiteY2" fmla="*/ 1417639 h 6871833"/>
              <a:gd name="connsiteX3" fmla="*/ 1365526 w 12198987"/>
              <a:gd name="connsiteY3" fmla="*/ 1410789 h 6871833"/>
              <a:gd name="connsiteX4" fmla="*/ 1374235 w 12198987"/>
              <a:gd name="connsiteY4" fmla="*/ 6853646 h 6871833"/>
              <a:gd name="connsiteX5" fmla="*/ 6989 w 12198987"/>
              <a:gd name="connsiteY5" fmla="*/ 6871062 h 6871833"/>
              <a:gd name="connsiteX6" fmla="*/ 0 w 12198987"/>
              <a:gd name="connsiteY6" fmla="*/ 1417639 h 6871833"/>
              <a:gd name="connsiteX7" fmla="*/ 0 w 12198987"/>
              <a:gd name="connsiteY7" fmla="*/ 0 h 6871833"/>
              <a:gd name="connsiteX0" fmla="*/ 0 w 12198987"/>
              <a:gd name="connsiteY0" fmla="*/ 0 h 6871062"/>
              <a:gd name="connsiteX1" fmla="*/ 12198987 w 12198987"/>
              <a:gd name="connsiteY1" fmla="*/ 0 h 6871062"/>
              <a:gd name="connsiteX2" fmla="*/ 12198987 w 12198987"/>
              <a:gd name="connsiteY2" fmla="*/ 1417639 h 6871062"/>
              <a:gd name="connsiteX3" fmla="*/ 1365526 w 12198987"/>
              <a:gd name="connsiteY3" fmla="*/ 1410789 h 6871062"/>
              <a:gd name="connsiteX4" fmla="*/ 1348109 w 12198987"/>
              <a:gd name="connsiteY4" fmla="*/ 6862354 h 6871062"/>
              <a:gd name="connsiteX5" fmla="*/ 6989 w 12198987"/>
              <a:gd name="connsiteY5" fmla="*/ 6871062 h 6871062"/>
              <a:gd name="connsiteX6" fmla="*/ 0 w 12198987"/>
              <a:gd name="connsiteY6" fmla="*/ 1417639 h 6871062"/>
              <a:gd name="connsiteX7" fmla="*/ 0 w 12198987"/>
              <a:gd name="connsiteY7" fmla="*/ 0 h 6871062"/>
              <a:gd name="connsiteX0" fmla="*/ 0 w 12198987"/>
              <a:gd name="connsiteY0" fmla="*/ 0 h 6874943"/>
              <a:gd name="connsiteX1" fmla="*/ 12198987 w 12198987"/>
              <a:gd name="connsiteY1" fmla="*/ 0 h 6874943"/>
              <a:gd name="connsiteX2" fmla="*/ 12198987 w 12198987"/>
              <a:gd name="connsiteY2" fmla="*/ 1417639 h 6874943"/>
              <a:gd name="connsiteX3" fmla="*/ 1365526 w 12198987"/>
              <a:gd name="connsiteY3" fmla="*/ 1410789 h 6874943"/>
              <a:gd name="connsiteX4" fmla="*/ 1348109 w 12198987"/>
              <a:gd name="connsiteY4" fmla="*/ 6874943 h 6874943"/>
              <a:gd name="connsiteX5" fmla="*/ 6989 w 12198987"/>
              <a:gd name="connsiteY5" fmla="*/ 6871062 h 6874943"/>
              <a:gd name="connsiteX6" fmla="*/ 0 w 12198987"/>
              <a:gd name="connsiteY6" fmla="*/ 1417639 h 6874943"/>
              <a:gd name="connsiteX7" fmla="*/ 0 w 12198987"/>
              <a:gd name="connsiteY7" fmla="*/ 0 h 6874943"/>
              <a:gd name="connsiteX0" fmla="*/ 3006 w 12201993"/>
              <a:gd name="connsiteY0" fmla="*/ 0 h 6880504"/>
              <a:gd name="connsiteX1" fmla="*/ 12201993 w 12201993"/>
              <a:gd name="connsiteY1" fmla="*/ 0 h 6880504"/>
              <a:gd name="connsiteX2" fmla="*/ 12201993 w 12201993"/>
              <a:gd name="connsiteY2" fmla="*/ 1417639 h 6880504"/>
              <a:gd name="connsiteX3" fmla="*/ 1368532 w 12201993"/>
              <a:gd name="connsiteY3" fmla="*/ 1410789 h 6880504"/>
              <a:gd name="connsiteX4" fmla="*/ 1351115 w 12201993"/>
              <a:gd name="connsiteY4" fmla="*/ 6874943 h 6880504"/>
              <a:gd name="connsiteX5" fmla="*/ 470 w 12201993"/>
              <a:gd name="connsiteY5" fmla="*/ 6880504 h 6880504"/>
              <a:gd name="connsiteX6" fmla="*/ 3006 w 12201993"/>
              <a:gd name="connsiteY6" fmla="*/ 1417639 h 6880504"/>
              <a:gd name="connsiteX7" fmla="*/ 3006 w 12201993"/>
              <a:gd name="connsiteY7" fmla="*/ 0 h 688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1993" h="6880504">
                <a:moveTo>
                  <a:pt x="3006" y="0"/>
                </a:moveTo>
                <a:lnTo>
                  <a:pt x="12201993" y="0"/>
                </a:lnTo>
                <a:lnTo>
                  <a:pt x="12201993" y="1417639"/>
                </a:lnTo>
                <a:lnTo>
                  <a:pt x="1368532" y="1410789"/>
                </a:lnTo>
                <a:cubicBezTo>
                  <a:pt x="1362726" y="3227977"/>
                  <a:pt x="1356921" y="5057755"/>
                  <a:pt x="1351115" y="6874943"/>
                </a:cubicBezTo>
                <a:lnTo>
                  <a:pt x="470" y="6880504"/>
                </a:lnTo>
                <a:cubicBezTo>
                  <a:pt x="-1860" y="5062696"/>
                  <a:pt x="5336" y="3235447"/>
                  <a:pt x="3006" y="1417639"/>
                </a:cubicBezTo>
                <a:lnTo>
                  <a:pt x="3006" y="0"/>
                </a:lnTo>
                <a:close/>
              </a:path>
            </a:pathLst>
          </a:cu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upo 23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27" name="Título 1"/>
          <p:cNvSpPr txBox="1">
            <a:spLocks/>
          </p:cNvSpPr>
          <p:nvPr/>
        </p:nvSpPr>
        <p:spPr>
          <a:xfrm>
            <a:off x="1324350" y="408220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>Estructura de la presentación - ICVU 2015</a:t>
            </a:r>
            <a:endParaRPr lang="es-CL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855633" y="1910336"/>
            <a:ext cx="50682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Dimensiones e indicadores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Ranking de las comunas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Ranking áreas metropolitanas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Áreas Metropolitanas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Gran Santiago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Gran Valparaíso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Gran Concepción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Ciudades Intermedias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Análisis de variabilidad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Análisis relacional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 smtClean="0"/>
              <a:t>Análisis por tipología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CL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930881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4026368" y="2485835"/>
            <a:ext cx="3439479" cy="3320991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-12284" y="-77938"/>
            <a:ext cx="12211271" cy="6941548"/>
          </a:xfrm>
          <a:custGeom>
            <a:avLst/>
            <a:gdLst>
              <a:gd name="connsiteX0" fmla="*/ 0 w 12198987"/>
              <a:gd name="connsiteY0" fmla="*/ 0 h 1417639"/>
              <a:gd name="connsiteX1" fmla="*/ 12198987 w 12198987"/>
              <a:gd name="connsiteY1" fmla="*/ 0 h 1417639"/>
              <a:gd name="connsiteX2" fmla="*/ 12198987 w 12198987"/>
              <a:gd name="connsiteY2" fmla="*/ 1417639 h 1417639"/>
              <a:gd name="connsiteX3" fmla="*/ 0 w 12198987"/>
              <a:gd name="connsiteY3" fmla="*/ 1417639 h 1417639"/>
              <a:gd name="connsiteX4" fmla="*/ 0 w 12198987"/>
              <a:gd name="connsiteY4" fmla="*/ 0 h 1417639"/>
              <a:gd name="connsiteX0" fmla="*/ 0 w 12198987"/>
              <a:gd name="connsiteY0" fmla="*/ 0 h 1417639"/>
              <a:gd name="connsiteX1" fmla="*/ 12198987 w 12198987"/>
              <a:gd name="connsiteY1" fmla="*/ 0 h 1417639"/>
              <a:gd name="connsiteX2" fmla="*/ 12198987 w 12198987"/>
              <a:gd name="connsiteY2" fmla="*/ 1417639 h 1417639"/>
              <a:gd name="connsiteX3" fmla="*/ 1365526 w 12198987"/>
              <a:gd name="connsiteY3" fmla="*/ 1410789 h 1417639"/>
              <a:gd name="connsiteX4" fmla="*/ 0 w 12198987"/>
              <a:gd name="connsiteY4" fmla="*/ 1417639 h 1417639"/>
              <a:gd name="connsiteX5" fmla="*/ 0 w 12198987"/>
              <a:gd name="connsiteY5" fmla="*/ 0 h 1417639"/>
              <a:gd name="connsiteX0" fmla="*/ 0 w 12198987"/>
              <a:gd name="connsiteY0" fmla="*/ 0 h 1417639"/>
              <a:gd name="connsiteX1" fmla="*/ 12198987 w 12198987"/>
              <a:gd name="connsiteY1" fmla="*/ 0 h 1417639"/>
              <a:gd name="connsiteX2" fmla="*/ 12198987 w 12198987"/>
              <a:gd name="connsiteY2" fmla="*/ 1417639 h 1417639"/>
              <a:gd name="connsiteX3" fmla="*/ 1365526 w 12198987"/>
              <a:gd name="connsiteY3" fmla="*/ 1410789 h 1417639"/>
              <a:gd name="connsiteX4" fmla="*/ 1234898 w 12198987"/>
              <a:gd name="connsiteY4" fmla="*/ 1402080 h 1417639"/>
              <a:gd name="connsiteX5" fmla="*/ 0 w 12198987"/>
              <a:gd name="connsiteY5" fmla="*/ 1417639 h 1417639"/>
              <a:gd name="connsiteX6" fmla="*/ 0 w 12198987"/>
              <a:gd name="connsiteY6" fmla="*/ 0 h 1417639"/>
              <a:gd name="connsiteX0" fmla="*/ 0 w 12198987"/>
              <a:gd name="connsiteY0" fmla="*/ 0 h 6853646"/>
              <a:gd name="connsiteX1" fmla="*/ 12198987 w 12198987"/>
              <a:gd name="connsiteY1" fmla="*/ 0 h 6853646"/>
              <a:gd name="connsiteX2" fmla="*/ 12198987 w 12198987"/>
              <a:gd name="connsiteY2" fmla="*/ 1417639 h 6853646"/>
              <a:gd name="connsiteX3" fmla="*/ 1365526 w 12198987"/>
              <a:gd name="connsiteY3" fmla="*/ 1410789 h 6853646"/>
              <a:gd name="connsiteX4" fmla="*/ 1374235 w 12198987"/>
              <a:gd name="connsiteY4" fmla="*/ 6853646 h 6853646"/>
              <a:gd name="connsiteX5" fmla="*/ 0 w 12198987"/>
              <a:gd name="connsiteY5" fmla="*/ 1417639 h 6853646"/>
              <a:gd name="connsiteX6" fmla="*/ 0 w 12198987"/>
              <a:gd name="connsiteY6" fmla="*/ 0 h 6853646"/>
              <a:gd name="connsiteX0" fmla="*/ 0 w 12198987"/>
              <a:gd name="connsiteY0" fmla="*/ 0 h 7016570"/>
              <a:gd name="connsiteX1" fmla="*/ 12198987 w 12198987"/>
              <a:gd name="connsiteY1" fmla="*/ 0 h 7016570"/>
              <a:gd name="connsiteX2" fmla="*/ 12198987 w 12198987"/>
              <a:gd name="connsiteY2" fmla="*/ 1417639 h 7016570"/>
              <a:gd name="connsiteX3" fmla="*/ 1365526 w 12198987"/>
              <a:gd name="connsiteY3" fmla="*/ 1410789 h 7016570"/>
              <a:gd name="connsiteX4" fmla="*/ 1374235 w 12198987"/>
              <a:gd name="connsiteY4" fmla="*/ 6853646 h 7016570"/>
              <a:gd name="connsiteX5" fmla="*/ 6989 w 12198987"/>
              <a:gd name="connsiteY5" fmla="*/ 6871062 h 7016570"/>
              <a:gd name="connsiteX6" fmla="*/ 0 w 12198987"/>
              <a:gd name="connsiteY6" fmla="*/ 1417639 h 7016570"/>
              <a:gd name="connsiteX7" fmla="*/ 0 w 12198987"/>
              <a:gd name="connsiteY7" fmla="*/ 0 h 7016570"/>
              <a:gd name="connsiteX0" fmla="*/ 0 w 12198987"/>
              <a:gd name="connsiteY0" fmla="*/ 0 h 6871109"/>
              <a:gd name="connsiteX1" fmla="*/ 12198987 w 12198987"/>
              <a:gd name="connsiteY1" fmla="*/ 0 h 6871109"/>
              <a:gd name="connsiteX2" fmla="*/ 12198987 w 12198987"/>
              <a:gd name="connsiteY2" fmla="*/ 1417639 h 6871109"/>
              <a:gd name="connsiteX3" fmla="*/ 1365526 w 12198987"/>
              <a:gd name="connsiteY3" fmla="*/ 1410789 h 6871109"/>
              <a:gd name="connsiteX4" fmla="*/ 1374235 w 12198987"/>
              <a:gd name="connsiteY4" fmla="*/ 6853646 h 6871109"/>
              <a:gd name="connsiteX5" fmla="*/ 6989 w 12198987"/>
              <a:gd name="connsiteY5" fmla="*/ 6871062 h 6871109"/>
              <a:gd name="connsiteX6" fmla="*/ 0 w 12198987"/>
              <a:gd name="connsiteY6" fmla="*/ 1417639 h 6871109"/>
              <a:gd name="connsiteX7" fmla="*/ 0 w 12198987"/>
              <a:gd name="connsiteY7" fmla="*/ 0 h 6871109"/>
              <a:gd name="connsiteX0" fmla="*/ 0 w 12198987"/>
              <a:gd name="connsiteY0" fmla="*/ 0 h 6872606"/>
              <a:gd name="connsiteX1" fmla="*/ 12198987 w 12198987"/>
              <a:gd name="connsiteY1" fmla="*/ 0 h 6872606"/>
              <a:gd name="connsiteX2" fmla="*/ 12198987 w 12198987"/>
              <a:gd name="connsiteY2" fmla="*/ 1417639 h 6872606"/>
              <a:gd name="connsiteX3" fmla="*/ 1365526 w 12198987"/>
              <a:gd name="connsiteY3" fmla="*/ 1410789 h 6872606"/>
              <a:gd name="connsiteX4" fmla="*/ 1374235 w 12198987"/>
              <a:gd name="connsiteY4" fmla="*/ 6853646 h 6872606"/>
              <a:gd name="connsiteX5" fmla="*/ 6989 w 12198987"/>
              <a:gd name="connsiteY5" fmla="*/ 6871062 h 6872606"/>
              <a:gd name="connsiteX6" fmla="*/ 0 w 12198987"/>
              <a:gd name="connsiteY6" fmla="*/ 1417639 h 6872606"/>
              <a:gd name="connsiteX7" fmla="*/ 0 w 12198987"/>
              <a:gd name="connsiteY7" fmla="*/ 0 h 6872606"/>
              <a:gd name="connsiteX0" fmla="*/ 0 w 12198987"/>
              <a:gd name="connsiteY0" fmla="*/ 0 h 6871833"/>
              <a:gd name="connsiteX1" fmla="*/ 12198987 w 12198987"/>
              <a:gd name="connsiteY1" fmla="*/ 0 h 6871833"/>
              <a:gd name="connsiteX2" fmla="*/ 12198987 w 12198987"/>
              <a:gd name="connsiteY2" fmla="*/ 1417639 h 6871833"/>
              <a:gd name="connsiteX3" fmla="*/ 1365526 w 12198987"/>
              <a:gd name="connsiteY3" fmla="*/ 1410789 h 6871833"/>
              <a:gd name="connsiteX4" fmla="*/ 1374235 w 12198987"/>
              <a:gd name="connsiteY4" fmla="*/ 6853646 h 6871833"/>
              <a:gd name="connsiteX5" fmla="*/ 6989 w 12198987"/>
              <a:gd name="connsiteY5" fmla="*/ 6871062 h 6871833"/>
              <a:gd name="connsiteX6" fmla="*/ 0 w 12198987"/>
              <a:gd name="connsiteY6" fmla="*/ 1417639 h 6871833"/>
              <a:gd name="connsiteX7" fmla="*/ 0 w 12198987"/>
              <a:gd name="connsiteY7" fmla="*/ 0 h 6871833"/>
              <a:gd name="connsiteX0" fmla="*/ 0 w 12198987"/>
              <a:gd name="connsiteY0" fmla="*/ 0 h 6871062"/>
              <a:gd name="connsiteX1" fmla="*/ 12198987 w 12198987"/>
              <a:gd name="connsiteY1" fmla="*/ 0 h 6871062"/>
              <a:gd name="connsiteX2" fmla="*/ 12198987 w 12198987"/>
              <a:gd name="connsiteY2" fmla="*/ 1417639 h 6871062"/>
              <a:gd name="connsiteX3" fmla="*/ 1365526 w 12198987"/>
              <a:gd name="connsiteY3" fmla="*/ 1410789 h 6871062"/>
              <a:gd name="connsiteX4" fmla="*/ 1348109 w 12198987"/>
              <a:gd name="connsiteY4" fmla="*/ 6862354 h 6871062"/>
              <a:gd name="connsiteX5" fmla="*/ 6989 w 12198987"/>
              <a:gd name="connsiteY5" fmla="*/ 6871062 h 6871062"/>
              <a:gd name="connsiteX6" fmla="*/ 0 w 12198987"/>
              <a:gd name="connsiteY6" fmla="*/ 1417639 h 6871062"/>
              <a:gd name="connsiteX7" fmla="*/ 0 w 12198987"/>
              <a:gd name="connsiteY7" fmla="*/ 0 h 6871062"/>
              <a:gd name="connsiteX0" fmla="*/ 0 w 12198987"/>
              <a:gd name="connsiteY0" fmla="*/ 0 h 6874943"/>
              <a:gd name="connsiteX1" fmla="*/ 12198987 w 12198987"/>
              <a:gd name="connsiteY1" fmla="*/ 0 h 6874943"/>
              <a:gd name="connsiteX2" fmla="*/ 12198987 w 12198987"/>
              <a:gd name="connsiteY2" fmla="*/ 1417639 h 6874943"/>
              <a:gd name="connsiteX3" fmla="*/ 1365526 w 12198987"/>
              <a:gd name="connsiteY3" fmla="*/ 1410789 h 6874943"/>
              <a:gd name="connsiteX4" fmla="*/ 1348109 w 12198987"/>
              <a:gd name="connsiteY4" fmla="*/ 6874943 h 6874943"/>
              <a:gd name="connsiteX5" fmla="*/ 6989 w 12198987"/>
              <a:gd name="connsiteY5" fmla="*/ 6871062 h 6874943"/>
              <a:gd name="connsiteX6" fmla="*/ 0 w 12198987"/>
              <a:gd name="connsiteY6" fmla="*/ 1417639 h 6874943"/>
              <a:gd name="connsiteX7" fmla="*/ 0 w 12198987"/>
              <a:gd name="connsiteY7" fmla="*/ 0 h 6874943"/>
              <a:gd name="connsiteX0" fmla="*/ 12284 w 12211271"/>
              <a:gd name="connsiteY0" fmla="*/ 0 h 6880504"/>
              <a:gd name="connsiteX1" fmla="*/ 12211271 w 12211271"/>
              <a:gd name="connsiteY1" fmla="*/ 0 h 6880504"/>
              <a:gd name="connsiteX2" fmla="*/ 12211271 w 12211271"/>
              <a:gd name="connsiteY2" fmla="*/ 1417639 h 6880504"/>
              <a:gd name="connsiteX3" fmla="*/ 1377810 w 12211271"/>
              <a:gd name="connsiteY3" fmla="*/ 1410789 h 6880504"/>
              <a:gd name="connsiteX4" fmla="*/ 1360393 w 12211271"/>
              <a:gd name="connsiteY4" fmla="*/ 6874943 h 6880504"/>
              <a:gd name="connsiteX5" fmla="*/ 223 w 12211271"/>
              <a:gd name="connsiteY5" fmla="*/ 6880504 h 6880504"/>
              <a:gd name="connsiteX6" fmla="*/ 12284 w 12211271"/>
              <a:gd name="connsiteY6" fmla="*/ 1417639 h 6880504"/>
              <a:gd name="connsiteX7" fmla="*/ 12284 w 12211271"/>
              <a:gd name="connsiteY7" fmla="*/ 0 h 688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1271" h="6880504">
                <a:moveTo>
                  <a:pt x="12284" y="0"/>
                </a:moveTo>
                <a:lnTo>
                  <a:pt x="12211271" y="0"/>
                </a:lnTo>
                <a:lnTo>
                  <a:pt x="12211271" y="1417639"/>
                </a:lnTo>
                <a:lnTo>
                  <a:pt x="1377810" y="1410789"/>
                </a:lnTo>
                <a:cubicBezTo>
                  <a:pt x="1372004" y="3227977"/>
                  <a:pt x="1366199" y="5057755"/>
                  <a:pt x="1360393" y="6874943"/>
                </a:cubicBezTo>
                <a:lnTo>
                  <a:pt x="223" y="6880504"/>
                </a:lnTo>
                <a:cubicBezTo>
                  <a:pt x="-2107" y="5062696"/>
                  <a:pt x="14614" y="3235447"/>
                  <a:pt x="12284" y="1417639"/>
                </a:cubicBezTo>
                <a:lnTo>
                  <a:pt x="12284" y="0"/>
                </a:lnTo>
                <a:close/>
              </a:path>
            </a:pathLst>
          </a:cu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149634" y="441785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>Dimensiones del ICVU</a:t>
            </a:r>
            <a:endParaRPr lang="es-CL" dirty="0"/>
          </a:p>
        </p:txBody>
      </p:sp>
      <p:grpSp>
        <p:nvGrpSpPr>
          <p:cNvPr id="27" name="Grupo 26"/>
          <p:cNvGrpSpPr/>
          <p:nvPr/>
        </p:nvGrpSpPr>
        <p:grpSpPr>
          <a:xfrm>
            <a:off x="2287422" y="1715407"/>
            <a:ext cx="7290116" cy="4816475"/>
            <a:chOff x="2602820" y="1729582"/>
            <a:chExt cx="7290116" cy="4816475"/>
          </a:xfrm>
        </p:grpSpPr>
        <p:sp>
          <p:nvSpPr>
            <p:cNvPr id="17" name="4 Rectángulo"/>
            <p:cNvSpPr/>
            <p:nvPr/>
          </p:nvSpPr>
          <p:spPr bwMode="auto">
            <a:xfrm>
              <a:off x="6506481" y="5753031"/>
              <a:ext cx="425540" cy="274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5352370" y="1729582"/>
              <a:ext cx="1428750" cy="620712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s-CL" sz="1400" b="1" cap="small" dirty="0">
                  <a:solidFill>
                    <a:srgbClr val="002060"/>
                  </a:solidFill>
                  <a:ea typeface="+mj-ea"/>
                  <a:cs typeface="Calibri" pitchFamily="34" charset="0"/>
                </a:rPr>
                <a:t>CONDICIÓN LABORAL (CL) 9,4%</a:t>
              </a:r>
              <a:endParaRPr lang="es-ES" sz="1400" b="1" cap="small" dirty="0">
                <a:solidFill>
                  <a:srgbClr val="002060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19" name="Rectangle 2"/>
            <p:cNvSpPr txBox="1">
              <a:spLocks noChangeArrowheads="1"/>
            </p:cNvSpPr>
            <p:nvPr/>
          </p:nvSpPr>
          <p:spPr bwMode="auto">
            <a:xfrm>
              <a:off x="5126945" y="5963444"/>
              <a:ext cx="1871662" cy="582613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s-CL" sz="1400" b="1" cap="small" dirty="0">
                  <a:solidFill>
                    <a:srgbClr val="002060"/>
                  </a:solidFill>
                  <a:ea typeface="+mj-ea"/>
                  <a:cs typeface="Calibri" pitchFamily="34" charset="0"/>
                </a:rPr>
                <a:t>CONECTIVIDAD Y MOVILIDAD (CM)</a:t>
              </a:r>
            </a:p>
            <a:p>
              <a:pPr algn="ctr">
                <a:defRPr/>
              </a:pPr>
              <a:r>
                <a:rPr lang="es-CL" sz="1400" b="1" cap="small" dirty="0">
                  <a:solidFill>
                    <a:srgbClr val="002060"/>
                  </a:solidFill>
                  <a:ea typeface="+mj-ea"/>
                  <a:cs typeface="Calibri" pitchFamily="34" charset="0"/>
                </a:rPr>
                <a:t>9,1%</a:t>
              </a:r>
              <a:endParaRPr lang="es-ES" sz="1400" b="1" cap="small" dirty="0">
                <a:solidFill>
                  <a:srgbClr val="002060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20" name="Rectangle 2"/>
            <p:cNvSpPr txBox="1">
              <a:spLocks noChangeArrowheads="1"/>
            </p:cNvSpPr>
            <p:nvPr/>
          </p:nvSpPr>
          <p:spPr bwMode="auto">
            <a:xfrm>
              <a:off x="7859032" y="3205957"/>
              <a:ext cx="1649413" cy="576262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s-CL" sz="1400" b="1" cap="small" dirty="0">
                  <a:solidFill>
                    <a:srgbClr val="002060"/>
                  </a:solidFill>
                  <a:ea typeface="+mj-ea"/>
                  <a:cs typeface="Calibri" pitchFamily="34" charset="0"/>
                </a:rPr>
                <a:t>AMBIENTE DE NEGOCIOS (AN)</a:t>
              </a:r>
            </a:p>
            <a:p>
              <a:pPr algn="ctr">
                <a:defRPr/>
              </a:pPr>
              <a:r>
                <a:rPr lang="es-CL" sz="1400" b="1" cap="small" dirty="0">
                  <a:solidFill>
                    <a:srgbClr val="002060"/>
                  </a:solidFill>
                  <a:ea typeface="+mj-ea"/>
                  <a:cs typeface="Calibri" pitchFamily="34" charset="0"/>
                </a:rPr>
                <a:t>16,5%</a:t>
              </a:r>
              <a:endParaRPr lang="es-ES" sz="1400" b="1" cap="small" dirty="0">
                <a:solidFill>
                  <a:srgbClr val="002060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21" name="Rectangle 2"/>
            <p:cNvSpPr txBox="1">
              <a:spLocks noChangeArrowheads="1"/>
            </p:cNvSpPr>
            <p:nvPr/>
          </p:nvSpPr>
          <p:spPr bwMode="auto">
            <a:xfrm>
              <a:off x="7781245" y="4790282"/>
              <a:ext cx="2111691" cy="581025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s-CL" sz="1400" b="1" cap="small" dirty="0">
                  <a:solidFill>
                    <a:srgbClr val="002060"/>
                  </a:solidFill>
                  <a:ea typeface="+mj-ea"/>
                  <a:cs typeface="Calibri" pitchFamily="34" charset="0"/>
                </a:rPr>
                <a:t>CONDICIONES SOCIO CULTURALES (CS)</a:t>
              </a:r>
            </a:p>
            <a:p>
              <a:pPr algn="ctr">
                <a:defRPr/>
              </a:pPr>
              <a:r>
                <a:rPr lang="es-CL" sz="1400" b="1" cap="small" dirty="0">
                  <a:solidFill>
                    <a:srgbClr val="002060"/>
                  </a:solidFill>
                  <a:ea typeface="+mj-ea"/>
                  <a:cs typeface="Calibri" pitchFamily="34" charset="0"/>
                </a:rPr>
                <a:t>17,4%</a:t>
              </a:r>
              <a:endParaRPr lang="es-ES" sz="1400" b="1" cap="small" dirty="0">
                <a:solidFill>
                  <a:srgbClr val="002060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22" name="Rectangle 2"/>
            <p:cNvSpPr txBox="1">
              <a:spLocks noChangeArrowheads="1"/>
            </p:cNvSpPr>
            <p:nvPr/>
          </p:nvSpPr>
          <p:spPr bwMode="auto">
            <a:xfrm>
              <a:off x="2739345" y="3213894"/>
              <a:ext cx="1546225" cy="723900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s-ES" sz="1400" b="1" cap="small" dirty="0">
                  <a:solidFill>
                    <a:srgbClr val="002060"/>
                  </a:solidFill>
                  <a:ea typeface="+mj-ea"/>
                  <a:cs typeface="Calibri" pitchFamily="34" charset="0"/>
                </a:rPr>
                <a:t>VIVIENDA Y ENTORNO (VE)</a:t>
              </a:r>
            </a:p>
            <a:p>
              <a:pPr algn="ctr">
                <a:defRPr/>
              </a:pPr>
              <a:r>
                <a:rPr lang="es-ES" sz="1400" b="1" cap="small" dirty="0">
                  <a:solidFill>
                    <a:srgbClr val="002060"/>
                  </a:solidFill>
                  <a:ea typeface="+mj-ea"/>
                  <a:cs typeface="Calibri" pitchFamily="34" charset="0"/>
                </a:rPr>
                <a:t>29,1%</a:t>
              </a:r>
            </a:p>
            <a:p>
              <a:pPr algn="ctr">
                <a:defRPr/>
              </a:pPr>
              <a:endParaRPr lang="es-ES" sz="1400" b="1" cap="small" dirty="0">
                <a:solidFill>
                  <a:srgbClr val="002060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23" name="Rectangle 2"/>
            <p:cNvSpPr txBox="1">
              <a:spLocks noChangeArrowheads="1"/>
            </p:cNvSpPr>
            <p:nvPr/>
          </p:nvSpPr>
          <p:spPr bwMode="auto">
            <a:xfrm>
              <a:off x="2602820" y="4798219"/>
              <a:ext cx="1936750" cy="581025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defRPr/>
              </a:pPr>
              <a:r>
                <a:rPr lang="es-CL" sz="1400" b="1" cap="small" dirty="0">
                  <a:solidFill>
                    <a:srgbClr val="002060"/>
                  </a:solidFill>
                  <a:ea typeface="+mj-ea"/>
                  <a:cs typeface="Calibri" pitchFamily="34" charset="0"/>
                </a:rPr>
                <a:t>SALUD Y MEDIO AMBIENTE (SM)</a:t>
              </a:r>
            </a:p>
            <a:p>
              <a:pPr algn="ctr">
                <a:defRPr/>
              </a:pPr>
              <a:r>
                <a:rPr lang="es-CL" sz="1400" b="1" cap="small" dirty="0">
                  <a:solidFill>
                    <a:srgbClr val="002060"/>
                  </a:solidFill>
                  <a:ea typeface="+mj-ea"/>
                  <a:cs typeface="Calibri" pitchFamily="34" charset="0"/>
                </a:rPr>
                <a:t>18,6%</a:t>
              </a:r>
              <a:endParaRPr lang="es-ES" sz="1400" b="1" cap="small" dirty="0">
                <a:solidFill>
                  <a:srgbClr val="002060"/>
                </a:solidFill>
                <a:ea typeface="+mj-ea"/>
                <a:cs typeface="Calibri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959" y="2400860"/>
            <a:ext cx="744296" cy="5757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547" y="5430886"/>
            <a:ext cx="1139119" cy="4609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2564" y="3169809"/>
            <a:ext cx="645409" cy="645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4824" y="4612401"/>
            <a:ext cx="513988" cy="6236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2744" y="3160479"/>
            <a:ext cx="662856" cy="6699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4874" y="4471427"/>
            <a:ext cx="435703" cy="8652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724470" y="3572649"/>
            <a:ext cx="26673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500" b="1" dirty="0" smtClean="0">
                <a:solidFill>
                  <a:schemeClr val="tx2">
                    <a:lumMod val="75000"/>
                  </a:schemeClr>
                </a:solidFill>
              </a:rPr>
              <a:t>ICVU</a:t>
            </a:r>
            <a:endParaRPr lang="es-CL" sz="65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0131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1187193" y="1820697"/>
            <a:ext cx="8028000" cy="2257425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Llamada rectangular 1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 flipH="1">
            <a:off x="1104905" y="0"/>
            <a:ext cx="11087095" cy="108585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79078" y="344154"/>
            <a:ext cx="10720137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>Ranking de comunas  </a:t>
            </a:r>
            <a:endParaRPr lang="es-CL" dirty="0"/>
          </a:p>
        </p:txBody>
      </p:sp>
      <p:grpSp>
        <p:nvGrpSpPr>
          <p:cNvPr id="13" name="Grupo 12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9692309"/>
              </p:ext>
            </p:extLst>
          </p:nvPr>
        </p:nvGraphicFramePr>
        <p:xfrm>
          <a:off x="1187193" y="1478132"/>
          <a:ext cx="8061582" cy="5109453"/>
        </p:xfrm>
        <a:graphic>
          <a:graphicData uri="http://schemas.openxmlformats.org/presentationml/2006/ole">
            <p:oleObj spid="_x0000_s1140" name="Hoja de cálculo" r:id="rId5" imgW="6762829" imgH="4286275" progId="Excel.Sheet.12">
              <p:embed/>
            </p:oleObj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933" y="1162471"/>
            <a:ext cx="373588" cy="2890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452" y="1190199"/>
            <a:ext cx="675495" cy="2733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6984" y="1152146"/>
            <a:ext cx="311375" cy="3113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5234" y="1163337"/>
            <a:ext cx="233836" cy="28372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3843" y="1148589"/>
            <a:ext cx="326037" cy="32954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0901">
            <a:off x="7794173" y="1125442"/>
            <a:ext cx="191588" cy="3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8014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16549" y="301046"/>
            <a:ext cx="4758777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Selection criteria</a:t>
            </a:r>
            <a:endParaRPr lang="en-US" dirty="0"/>
          </a:p>
        </p:txBody>
      </p:sp>
      <p:grpSp>
        <p:nvGrpSpPr>
          <p:cNvPr id="7" name="Grupo 6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8559695"/>
              </p:ext>
            </p:extLst>
          </p:nvPr>
        </p:nvGraphicFramePr>
        <p:xfrm>
          <a:off x="1187193" y="419029"/>
          <a:ext cx="8061582" cy="5790714"/>
        </p:xfrm>
        <a:graphic>
          <a:graphicData uri="http://schemas.openxmlformats.org/presentationml/2006/ole">
            <p:oleObj spid="_x0000_s2162" name="Hoja de cálculo" r:id="rId5" imgW="6762829" imgH="4857725" progId="Excel.Sheet.12">
              <p:embed/>
            </p:oleObj>
          </a:graphicData>
        </a:graphic>
      </p:graphicFrame>
      <p:sp>
        <p:nvSpPr>
          <p:cNvPr id="12" name="Llamada rectangular 11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559" y="89408"/>
            <a:ext cx="373588" cy="2890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078" y="117136"/>
            <a:ext cx="675495" cy="2733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610" y="79083"/>
            <a:ext cx="311375" cy="3113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7860" y="90274"/>
            <a:ext cx="233836" cy="2837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6469" y="75526"/>
            <a:ext cx="326037" cy="32954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0901">
            <a:off x="7786799" y="52379"/>
            <a:ext cx="191588" cy="3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737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6" name="Título 1"/>
          <p:cNvSpPr txBox="1">
            <a:spLocks/>
          </p:cNvSpPr>
          <p:nvPr/>
        </p:nvSpPr>
        <p:spPr>
          <a:xfrm>
            <a:off x="1516549" y="301046"/>
            <a:ext cx="4758777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Selection criteria</a:t>
            </a:r>
            <a:endParaRPr lang="en-US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9291383"/>
              </p:ext>
            </p:extLst>
          </p:nvPr>
        </p:nvGraphicFramePr>
        <p:xfrm>
          <a:off x="1187193" y="410441"/>
          <a:ext cx="8042329" cy="6229973"/>
        </p:xfrm>
        <a:graphic>
          <a:graphicData uri="http://schemas.openxmlformats.org/presentationml/2006/ole">
            <p:oleObj spid="_x0000_s3188" name="Hoja de cálculo" r:id="rId5" imgW="6762829" imgH="5238871" progId="Excel.Sheet.12">
              <p:embed/>
            </p:oleObj>
          </a:graphicData>
        </a:graphic>
      </p:graphicFrame>
      <p:sp>
        <p:nvSpPr>
          <p:cNvPr id="9" name="Llamada rectangular 8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933" y="89332"/>
            <a:ext cx="373588" cy="2890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452" y="117060"/>
            <a:ext cx="675495" cy="2733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6984" y="79007"/>
            <a:ext cx="311375" cy="3113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5234" y="90198"/>
            <a:ext cx="233836" cy="28372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3843" y="75450"/>
            <a:ext cx="326037" cy="32954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0901">
            <a:off x="7794173" y="52303"/>
            <a:ext cx="191588" cy="3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8751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12" name="Rectángulo 11"/>
          <p:cNvSpPr/>
          <p:nvPr/>
        </p:nvSpPr>
        <p:spPr>
          <a:xfrm>
            <a:off x="1226214" y="4108038"/>
            <a:ext cx="7992000" cy="2257425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16549" y="301046"/>
            <a:ext cx="737478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Proposed search method</a:t>
            </a:r>
            <a:endParaRPr lang="en-U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9937753"/>
              </p:ext>
            </p:extLst>
          </p:nvPr>
        </p:nvGraphicFramePr>
        <p:xfrm>
          <a:off x="1211955" y="382175"/>
          <a:ext cx="8036820" cy="6225705"/>
        </p:xfrm>
        <a:graphic>
          <a:graphicData uri="http://schemas.openxmlformats.org/presentationml/2006/ole">
            <p:oleObj spid="_x0000_s4212" name="Hoja de cálculo" r:id="rId5" imgW="6762829" imgH="5238871" progId="Excel.Sheet.12">
              <p:embed/>
            </p:oleObj>
          </a:graphicData>
        </a:graphic>
      </p:graphicFrame>
      <p:sp>
        <p:nvSpPr>
          <p:cNvPr id="8" name="Llamada rectangular 7"/>
          <p:cNvSpPr/>
          <p:nvPr/>
        </p:nvSpPr>
        <p:spPr>
          <a:xfrm rot="16200000">
            <a:off x="-2936420" y="2816677"/>
            <a:ext cx="6858000" cy="1224648"/>
          </a:xfrm>
          <a:prstGeom prst="wedgeRectCallout">
            <a:avLst>
              <a:gd name="adj1" fmla="val -20356"/>
              <a:gd name="adj2" fmla="val 48460"/>
            </a:avLst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064" y="44104"/>
            <a:ext cx="373588" cy="28900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3583" y="71832"/>
            <a:ext cx="675495" cy="2733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2115" y="33779"/>
            <a:ext cx="311375" cy="3113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365" y="44970"/>
            <a:ext cx="233836" cy="28372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8974" y="30222"/>
            <a:ext cx="326037" cy="3295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0901">
            <a:off x="7809304" y="7075"/>
            <a:ext cx="191588" cy="3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791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721033" y="1815516"/>
            <a:ext cx="5897165" cy="4428879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8610589" y="1815516"/>
            <a:ext cx="2771285" cy="441685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577515" y="1815516"/>
            <a:ext cx="2160000" cy="4428879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 flipH="1">
            <a:off x="0" y="0"/>
            <a:ext cx="12192000" cy="1407296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o 9"/>
          <p:cNvGrpSpPr/>
          <p:nvPr/>
        </p:nvGrpSpPr>
        <p:grpSpPr>
          <a:xfrm>
            <a:off x="8817427" y="6276850"/>
            <a:ext cx="3223134" cy="510065"/>
            <a:chOff x="8202113" y="6141027"/>
            <a:chExt cx="3964723" cy="627422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2935" y="6141027"/>
              <a:ext cx="1823901" cy="627422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2113" y="6141027"/>
              <a:ext cx="2039601" cy="627422"/>
            </a:xfrm>
            <a:prstGeom prst="rect">
              <a:avLst/>
            </a:prstGeom>
          </p:spPr>
        </p:pic>
      </p:grpSp>
      <p:sp>
        <p:nvSpPr>
          <p:cNvPr id="13" name="Título 1"/>
          <p:cNvSpPr txBox="1">
            <a:spLocks/>
          </p:cNvSpPr>
          <p:nvPr/>
        </p:nvSpPr>
        <p:spPr>
          <a:xfrm>
            <a:off x="1324350" y="408220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/>
              <a:t>Ranking Comunal ICVU 2015</a:t>
            </a:r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1317406"/>
              </p:ext>
            </p:extLst>
          </p:nvPr>
        </p:nvGraphicFramePr>
        <p:xfrm>
          <a:off x="1" y="1287380"/>
          <a:ext cx="11550316" cy="476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3033" y="5875063"/>
            <a:ext cx="202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Superior</a:t>
            </a:r>
            <a:endParaRPr lang="es-C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656285" y="5907518"/>
            <a:ext cx="231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Promedio</a:t>
            </a:r>
            <a:endParaRPr lang="es-CL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817427" y="5875063"/>
            <a:ext cx="231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Inferior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1193459" y="2191258"/>
            <a:ext cx="300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rgbClr val="810D15"/>
                </a:solidFill>
              </a:rPr>
              <a:t>19 Comunas (20,4%)</a:t>
            </a:r>
          </a:p>
          <a:p>
            <a:r>
              <a:rPr lang="es-CL" sz="1200" dirty="0" smtClean="0">
                <a:solidFill>
                  <a:srgbClr val="810D15"/>
                </a:solidFill>
              </a:rPr>
              <a:t>3.266.131 habitantes (23,2%)</a:t>
            </a:r>
            <a:endParaRPr lang="es-CL" sz="1200" dirty="0">
              <a:solidFill>
                <a:srgbClr val="810D15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000059" y="2208549"/>
            <a:ext cx="300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rgbClr val="810D15"/>
                </a:solidFill>
              </a:rPr>
              <a:t>50 Comunas (53,8%)</a:t>
            </a:r>
          </a:p>
          <a:p>
            <a:r>
              <a:rPr lang="es-CL" sz="1200" dirty="0" smtClean="0">
                <a:solidFill>
                  <a:srgbClr val="810D15"/>
                </a:solidFill>
              </a:rPr>
              <a:t>6.897.334 habitantes (49,1%)</a:t>
            </a:r>
            <a:endParaRPr lang="es-CL" sz="1200" dirty="0">
              <a:solidFill>
                <a:srgbClr val="810D15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618198" y="2208549"/>
            <a:ext cx="300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rgbClr val="810D15"/>
                </a:solidFill>
              </a:rPr>
              <a:t>24 Comunas (25,8%)</a:t>
            </a:r>
          </a:p>
          <a:p>
            <a:r>
              <a:rPr lang="es-CL" sz="1200" dirty="0" smtClean="0">
                <a:solidFill>
                  <a:srgbClr val="810D15"/>
                </a:solidFill>
              </a:rPr>
              <a:t>3.896.663 habitantes (27,7%)</a:t>
            </a:r>
            <a:endParaRPr lang="es-CL" sz="1200" dirty="0">
              <a:solidFill>
                <a:srgbClr val="810D15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344265" y="1808440"/>
            <a:ext cx="966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Media Desviación Estándar </a:t>
            </a:r>
            <a:r>
              <a:rPr lang="es-CL" sz="1000" b="1" dirty="0"/>
              <a:t>sobre</a:t>
            </a:r>
            <a:r>
              <a:rPr lang="es-CL" sz="1000" dirty="0"/>
              <a:t> el promedio </a:t>
            </a:r>
            <a:endParaRPr lang="es-CL" sz="1000" dirty="0" smtClean="0"/>
          </a:p>
          <a:p>
            <a:r>
              <a:rPr lang="es-CL" sz="1600" dirty="0" smtClean="0"/>
              <a:t>51,8</a:t>
            </a:r>
            <a:endParaRPr lang="es-CL" sz="16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1348552" y="3366304"/>
            <a:ext cx="966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43,5 </a:t>
            </a:r>
            <a:endParaRPr lang="es-CL" sz="1600" dirty="0" smtClean="0"/>
          </a:p>
          <a:p>
            <a:r>
              <a:rPr lang="es-CL" sz="1000" dirty="0" smtClean="0"/>
              <a:t>Media </a:t>
            </a:r>
            <a:r>
              <a:rPr lang="es-CL" sz="1000" dirty="0"/>
              <a:t>Desviación </a:t>
            </a:r>
            <a:r>
              <a:rPr lang="es-CL" sz="1000" dirty="0" smtClean="0"/>
              <a:t>Estándar </a:t>
            </a:r>
            <a:r>
              <a:rPr lang="es-CL" sz="1000" b="1" dirty="0" smtClean="0"/>
              <a:t>bajo </a:t>
            </a:r>
            <a:r>
              <a:rPr lang="es-CL" sz="1000" dirty="0" smtClean="0"/>
              <a:t>el promedio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577515" y="2916436"/>
            <a:ext cx="1140787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573501" y="3321508"/>
            <a:ext cx="1140787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8400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4">
      <a:dk1>
        <a:srgbClr val="FFFFFF"/>
      </a:dk1>
      <a:lt1>
        <a:srgbClr val="002060"/>
      </a:lt1>
      <a:dk2>
        <a:srgbClr val="FFFFFF"/>
      </a:dk2>
      <a:lt2>
        <a:srgbClr val="636363"/>
      </a:lt2>
      <a:accent1>
        <a:srgbClr val="003760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TC103457503[[fn=Cita]]</Template>
  <TotalTime>1900</TotalTime>
  <Words>583</Words>
  <Application>Microsoft Office PowerPoint</Application>
  <PresentationFormat>Personalizado</PresentationFormat>
  <Paragraphs>132</Paragraphs>
  <Slides>29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Citable</vt:lpstr>
      <vt:lpstr>Worksheet</vt:lpstr>
      <vt:lpstr>Hoja de cálculo</vt:lpstr>
      <vt:lpstr>ICVU  2015 Índice de Calidad de Vida Urbana Ciudades Chilenas</vt:lpstr>
      <vt:lpstr>Presentación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 Carvalho</dc:creator>
  <cp:lastModifiedBy>Paola Devoto</cp:lastModifiedBy>
  <cp:revision>167</cp:revision>
  <dcterms:created xsi:type="dcterms:W3CDTF">2014-07-10T18:51:38Z</dcterms:created>
  <dcterms:modified xsi:type="dcterms:W3CDTF">2015-05-05T13:57:53Z</dcterms:modified>
</cp:coreProperties>
</file>